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4"/>
  </p:sldMasterIdLst>
  <p:notesMasterIdLst>
    <p:notesMasterId r:id="rId24"/>
  </p:notesMasterIdLst>
  <p:sldIdLst>
    <p:sldId id="256" r:id="rId5"/>
    <p:sldId id="307" r:id="rId6"/>
    <p:sldId id="304" r:id="rId7"/>
    <p:sldId id="273" r:id="rId8"/>
    <p:sldId id="278" r:id="rId9"/>
    <p:sldId id="281" r:id="rId10"/>
    <p:sldId id="265" r:id="rId11"/>
    <p:sldId id="267" r:id="rId12"/>
    <p:sldId id="302" r:id="rId13"/>
    <p:sldId id="296" r:id="rId14"/>
    <p:sldId id="283" r:id="rId15"/>
    <p:sldId id="310" r:id="rId16"/>
    <p:sldId id="308" r:id="rId17"/>
    <p:sldId id="309" r:id="rId18"/>
    <p:sldId id="258" r:id="rId19"/>
    <p:sldId id="291" r:id="rId20"/>
    <p:sldId id="289" r:id="rId21"/>
    <p:sldId id="282" r:id="rId22"/>
    <p:sldId id="29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wrence, Rebecca K." initials="LRK" lastIdx="1" clrIdx="0">
    <p:extLst>
      <p:ext uri="{19B8F6BF-5375-455C-9EA6-DF929625EA0E}">
        <p15:presenceInfo xmlns:p15="http://schemas.microsoft.com/office/powerpoint/2012/main" userId="S::rebecca.lawrence@willistowerswatson.com::fdcbd0be-757e-4c30-a3f5-271e5e297c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558"/>
  </p:normalViewPr>
  <p:slideViewPr>
    <p:cSldViewPr snapToGrid="0">
      <p:cViewPr varScale="1">
        <p:scale>
          <a:sx n="103" d="100"/>
          <a:sy n="103" d="100"/>
        </p:scale>
        <p:origin x="6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56007-0A9A-4105-B2E9-231A4F8EE98C}" type="datetimeFigureOut">
              <a:rPr lang="en-US"/>
              <a:t>6/27/24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E189-55ED-4BB0-B5EE-609D8A82630C}" type="slidenum">
              <a:rPr lang="en-US"/>
              <a:t>‹#›</a:t>
            </a:fld>
            <a:endParaRPr lang="en-US"/>
          </a:p>
        </p:txBody>
      </p:sp>
    </p:spTree>
    <p:extLst>
      <p:ext uri="{BB962C8B-B14F-4D97-AF65-F5344CB8AC3E}">
        <p14:creationId xmlns:p14="http://schemas.microsoft.com/office/powerpoint/2010/main" val="28108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2021-2022</a:t>
            </a:r>
          </a:p>
        </p:txBody>
      </p:sp>
      <p:sp>
        <p:nvSpPr>
          <p:cNvPr id="4" name="Slide Number Placeholder 3"/>
          <p:cNvSpPr>
            <a:spLocks noGrp="1"/>
          </p:cNvSpPr>
          <p:nvPr>
            <p:ph type="sldNum" sz="quarter" idx="5"/>
          </p:nvPr>
        </p:nvSpPr>
        <p:spPr/>
        <p:txBody>
          <a:bodyPr/>
          <a:lstStyle/>
          <a:p>
            <a:fld id="{D4A3E189-55ED-4BB0-B5EE-609D8A82630C}" type="slidenum">
              <a:rPr lang="en-US"/>
              <a:t>1</a:t>
            </a:fld>
            <a:endParaRPr lang="en-US"/>
          </a:p>
        </p:txBody>
      </p:sp>
    </p:spTree>
    <p:extLst>
      <p:ext uri="{BB962C8B-B14F-4D97-AF65-F5344CB8AC3E}">
        <p14:creationId xmlns:p14="http://schemas.microsoft.com/office/powerpoint/2010/main" val="30033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000"/>
              </a:spcBef>
              <a:buFont typeface="Arial"/>
              <a:buChar char="•"/>
            </a:pPr>
            <a:endParaRPr lang="en-US">
              <a:cs typeface="Calibri"/>
            </a:endParaRPr>
          </a:p>
          <a:p>
            <a:pPr>
              <a:spcBef>
                <a:spcPts val="1000"/>
              </a:spcBef>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D4A3E189-55ED-4BB0-B5EE-609D8A82630C}" type="slidenum">
              <a:rPr lang="en-US"/>
              <a:t>11</a:t>
            </a:fld>
            <a:endParaRPr lang="en-US"/>
          </a:p>
        </p:txBody>
      </p:sp>
    </p:spTree>
    <p:extLst>
      <p:ext uri="{BB962C8B-B14F-4D97-AF65-F5344CB8AC3E}">
        <p14:creationId xmlns:p14="http://schemas.microsoft.com/office/powerpoint/2010/main" val="399945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E189-55ED-4BB0-B5EE-609D8A82630C}" type="slidenum">
              <a:rPr lang="en-US" smtClean="0"/>
              <a:t>18</a:t>
            </a:fld>
            <a:endParaRPr lang="en-US"/>
          </a:p>
        </p:txBody>
      </p:sp>
    </p:spTree>
    <p:extLst>
      <p:ext uri="{BB962C8B-B14F-4D97-AF65-F5344CB8AC3E}">
        <p14:creationId xmlns:p14="http://schemas.microsoft.com/office/powerpoint/2010/main" val="844280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2113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9344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286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177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984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38043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71592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688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5151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939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120484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007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3359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5141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6269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6/27/24</a:t>
            </a:fld>
            <a:endParaRPr lang="en-US"/>
          </a:p>
        </p:txBody>
      </p:sp>
    </p:spTree>
    <p:extLst>
      <p:ext uri="{BB962C8B-B14F-4D97-AF65-F5344CB8AC3E}">
        <p14:creationId xmlns:p14="http://schemas.microsoft.com/office/powerpoint/2010/main" val="30113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6/27/24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9982083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groups/partneringforeternity/" TargetMode="External"/><Relationship Id="rId2" Type="http://schemas.openxmlformats.org/officeDocument/2006/relationships/hyperlink" Target="https://sffcfoundation.org/pfe/new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2XWSapjMqO8?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ixthetaxtreaty.org/2016/1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otatech.wordpress.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eachertoolkit.me/2015/05/23/identifying-and-developing-leadership-talent-by-teachertoolki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habbypaints.com/wholesale-chalk-paint/"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id="{99901D5A-B216-470E-BF4D-8752F83551C4}"/>
              </a:ext>
            </a:extLst>
          </p:cNvPr>
          <p:cNvPicPr>
            <a:picLocks noChangeAspect="1"/>
          </p:cNvPicPr>
          <p:nvPr/>
        </p:nvPicPr>
        <p:blipFill>
          <a:blip r:embed="rId3"/>
          <a:stretch>
            <a:fillRect/>
          </a:stretch>
        </p:blipFill>
        <p:spPr>
          <a:xfrm>
            <a:off x="3373703" y="-1499"/>
            <a:ext cx="4039658" cy="4032602"/>
          </a:xfrm>
          <a:prstGeom prst="rect">
            <a:avLst/>
          </a:prstGeom>
        </p:spPr>
      </p:pic>
      <p:sp>
        <p:nvSpPr>
          <p:cNvPr id="2" name="Title 1">
            <a:extLst>
              <a:ext uri="{FF2B5EF4-FFF2-40B4-BE49-F238E27FC236}">
                <a16:creationId xmlns:a16="http://schemas.microsoft.com/office/drawing/2014/main" id="{C070D5FD-4E1A-5347-B428-42884AD3211A}"/>
              </a:ext>
            </a:extLst>
          </p:cNvPr>
          <p:cNvSpPr>
            <a:spLocks noGrp="1"/>
          </p:cNvSpPr>
          <p:nvPr>
            <p:ph type="ctrTitle"/>
          </p:nvPr>
        </p:nvSpPr>
        <p:spPr>
          <a:xfrm>
            <a:off x="1317793" y="3745173"/>
            <a:ext cx="8343900" cy="957523"/>
          </a:xfrm>
        </p:spPr>
        <p:txBody>
          <a:bodyPr/>
          <a:lstStyle/>
          <a:p>
            <a:pPr algn="ctr"/>
            <a:r>
              <a:rPr lang="en-US" sz="4800" dirty="0"/>
              <a:t>Coordinator</a:t>
            </a:r>
            <a:br>
              <a:rPr lang="en-US" sz="4800" dirty="0"/>
            </a:br>
            <a:r>
              <a:rPr lang="en-US" sz="3200" dirty="0"/>
              <a:t>(Grades 9-12)</a:t>
            </a:r>
          </a:p>
        </p:txBody>
      </p:sp>
      <p:sp>
        <p:nvSpPr>
          <p:cNvPr id="3" name="TextBox 2">
            <a:extLst>
              <a:ext uri="{FF2B5EF4-FFF2-40B4-BE49-F238E27FC236}">
                <a16:creationId xmlns:a16="http://schemas.microsoft.com/office/drawing/2014/main" id="{F8D1AF64-EF74-4E5B-9B32-4B5601406369}"/>
              </a:ext>
            </a:extLst>
          </p:cNvPr>
          <p:cNvSpPr txBox="1"/>
          <p:nvPr/>
        </p:nvSpPr>
        <p:spPr>
          <a:xfrm>
            <a:off x="4917743" y="464478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2024-2025</a:t>
            </a:r>
          </a:p>
        </p:txBody>
      </p:sp>
    </p:spTree>
    <p:extLst>
      <p:ext uri="{BB962C8B-B14F-4D97-AF65-F5344CB8AC3E}">
        <p14:creationId xmlns:p14="http://schemas.microsoft.com/office/powerpoint/2010/main" val="63875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Unacceptable Activities</a:t>
            </a:r>
          </a:p>
        </p:txBody>
      </p:sp>
      <p:sp>
        <p:nvSpPr>
          <p:cNvPr id="3" name="Content Placeholder 2"/>
          <p:cNvSpPr>
            <a:spLocks noGrp="1"/>
          </p:cNvSpPr>
          <p:nvPr>
            <p:ph idx="1"/>
          </p:nvPr>
        </p:nvSpPr>
        <p:spPr>
          <a:xfrm>
            <a:off x="770499" y="1753644"/>
            <a:ext cx="8596668" cy="4616426"/>
          </a:xfrm>
        </p:spPr>
        <p:txBody>
          <a:bodyPr vert="horz" lIns="45720" tIns="45720" rIns="45720" bIns="45720" rtlCol="0" anchor="t">
            <a:normAutofit/>
          </a:bodyPr>
          <a:lstStyle/>
          <a:p>
            <a:pPr marL="0" indent="0" algn="ctr">
              <a:buNone/>
            </a:pPr>
            <a:r>
              <a:rPr lang="en-US" b="1" dirty="0"/>
              <a:t>Reflections with these</a:t>
            </a:r>
            <a:r>
              <a:rPr lang="en-US" sz="1800" b="1" dirty="0"/>
              <a:t> </a:t>
            </a:r>
            <a:r>
              <a:rPr lang="en-US" b="1" dirty="0"/>
              <a:t>activities should</a:t>
            </a:r>
            <a:r>
              <a:rPr lang="en-US" sz="1800" b="1" dirty="0"/>
              <a:t> </a:t>
            </a:r>
            <a:r>
              <a:rPr lang="en-US" sz="1800" b="1" u="sng" dirty="0"/>
              <a:t>not</a:t>
            </a:r>
            <a:r>
              <a:rPr lang="en-US" sz="1800" b="1" dirty="0"/>
              <a:t> be approved:</a:t>
            </a:r>
          </a:p>
          <a:p>
            <a:pPr marL="0" indent="0" algn="ctr">
              <a:buNone/>
            </a:pPr>
            <a:endParaRPr lang="en-US" dirty="0"/>
          </a:p>
          <a:p>
            <a:pPr>
              <a:buFont typeface="Wingdings" panose="020B0602020104020603" pitchFamily="34" charset="0"/>
              <a:buChar char="v"/>
            </a:pPr>
            <a:r>
              <a:rPr lang="en-US" dirty="0"/>
              <a:t>Watching TV</a:t>
            </a:r>
            <a:r>
              <a:rPr lang="en-US" i="1" dirty="0"/>
              <a:t> </a:t>
            </a:r>
            <a:endParaRPr lang="en-US" dirty="0"/>
          </a:p>
          <a:p>
            <a:pPr>
              <a:buFont typeface="Wingdings" panose="020B0602020104020603" pitchFamily="34" charset="0"/>
              <a:buChar char="v"/>
            </a:pPr>
            <a:r>
              <a:rPr lang="en-US" dirty="0"/>
              <a:t>Being on your phone or ignoring your mentor</a:t>
            </a:r>
          </a:p>
          <a:p>
            <a:pPr>
              <a:buFont typeface="Wingdings" panose="020B0602020104020603" pitchFamily="34" charset="0"/>
              <a:buChar char="v"/>
            </a:pPr>
            <a:r>
              <a:rPr lang="en-US" dirty="0"/>
              <a:t>Visiting your mentor’s home while he/she is away</a:t>
            </a:r>
          </a:p>
          <a:p>
            <a:pPr>
              <a:buFont typeface="Wingdings" panose="020B0602020104020603" pitchFamily="34" charset="0"/>
              <a:buChar char="v"/>
            </a:pPr>
            <a:r>
              <a:rPr lang="en-US" dirty="0"/>
              <a:t>Mentor's being paired with more than one student</a:t>
            </a:r>
          </a:p>
          <a:p>
            <a:pPr>
              <a:buFont typeface="Wingdings" panose="020B0602020104020603" pitchFamily="34" charset="0"/>
              <a:buChar char="v"/>
            </a:pPr>
            <a:r>
              <a:rPr lang="en-US" dirty="0">
                <a:latin typeface="Trebuchet MS"/>
              </a:rPr>
              <a:t>Virtual visits</a:t>
            </a:r>
            <a:endParaRPr lang="en-US" dirty="0">
              <a:ea typeface="+mn-lt"/>
              <a:cs typeface="+mn-lt"/>
            </a:endParaRPr>
          </a:p>
          <a:p>
            <a:pPr>
              <a:buFont typeface="Wingdings" panose="020B0602020104020603" pitchFamily="34" charset="0"/>
              <a:buChar char="v"/>
            </a:pPr>
            <a:r>
              <a:rPr lang="en-US" dirty="0"/>
              <a:t>Time spent at a school event, cleaning church/school, assisting in classroom, entertainment venue, or during Sabbath hours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070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C88C-2412-C54D-BB32-18881C5A8C34}"/>
              </a:ext>
            </a:extLst>
          </p:cNvPr>
          <p:cNvSpPr>
            <a:spLocks noGrp="1"/>
          </p:cNvSpPr>
          <p:nvPr>
            <p:ph type="title"/>
          </p:nvPr>
        </p:nvSpPr>
        <p:spPr>
          <a:xfrm>
            <a:off x="677334" y="609600"/>
            <a:ext cx="8596668" cy="885568"/>
          </a:xfrm>
        </p:spPr>
        <p:txBody>
          <a:bodyPr/>
          <a:lstStyle/>
          <a:p>
            <a:pPr algn="ctr"/>
            <a:r>
              <a:rPr lang="en-US" dirty="0"/>
              <a:t>Reflections</a:t>
            </a:r>
          </a:p>
        </p:txBody>
      </p:sp>
      <p:sp>
        <p:nvSpPr>
          <p:cNvPr id="3" name="Content Placeholder 2">
            <a:extLst>
              <a:ext uri="{FF2B5EF4-FFF2-40B4-BE49-F238E27FC236}">
                <a16:creationId xmlns:a16="http://schemas.microsoft.com/office/drawing/2014/main" id="{1FFBC4AB-FE87-4842-99B1-EB139EE22FCF}"/>
              </a:ext>
            </a:extLst>
          </p:cNvPr>
          <p:cNvSpPr>
            <a:spLocks noGrp="1"/>
          </p:cNvSpPr>
          <p:nvPr>
            <p:ph idx="1"/>
          </p:nvPr>
        </p:nvSpPr>
        <p:spPr>
          <a:xfrm>
            <a:off x="679071" y="1721074"/>
            <a:ext cx="8860436" cy="4587642"/>
          </a:xfrm>
        </p:spPr>
        <p:txBody>
          <a:bodyPr vert="horz" lIns="45720" tIns="45720" rIns="45720" bIns="45720" rtlCol="0" anchor="t">
            <a:normAutofit fontScale="92500" lnSpcReduction="10000"/>
          </a:bodyPr>
          <a:lstStyle/>
          <a:p>
            <a:pPr>
              <a:buFont typeface="Wingdings" pitchFamily="2" charset="2"/>
              <a:buChar char="§"/>
            </a:pPr>
            <a:r>
              <a:rPr lang="en-US" sz="1800" b="1" dirty="0"/>
              <a:t>Reflections </a:t>
            </a:r>
            <a:r>
              <a:rPr lang="en-US" b="1" dirty="0"/>
              <a:t>should </a:t>
            </a:r>
            <a:r>
              <a:rPr lang="en-US" sz="1800" b="1" dirty="0"/>
              <a:t>be </a:t>
            </a:r>
            <a:r>
              <a:rPr lang="en-US" b="1" dirty="0"/>
              <a:t>submitted online</a:t>
            </a:r>
            <a:r>
              <a:rPr lang="en-US" sz="1800" b="1" dirty="0"/>
              <a:t> </a:t>
            </a:r>
            <a:r>
              <a:rPr lang="en-US" b="1" dirty="0"/>
              <a:t>during or within 24 hours of each visit. </a:t>
            </a:r>
            <a:r>
              <a:rPr lang="en-US" dirty="0"/>
              <a:t>Late reflections should be rejected.</a:t>
            </a:r>
            <a:endParaRPr lang="en-US" sz="1300" dirty="0"/>
          </a:p>
          <a:p>
            <a:pPr marL="285750" lvl="1">
              <a:buFont typeface="Wingdings" pitchFamily="2" charset="2"/>
              <a:buChar char="§"/>
            </a:pPr>
            <a:endParaRPr lang="en-US" sz="1800" dirty="0"/>
          </a:p>
          <a:p>
            <a:pPr>
              <a:buFont typeface="Wingdings" pitchFamily="2" charset="2"/>
              <a:buChar char="§"/>
            </a:pPr>
            <a:r>
              <a:rPr lang="en-US" sz="1800" b="1" dirty="0"/>
              <a:t>Mobile App available</a:t>
            </a:r>
            <a:r>
              <a:rPr lang="en-US" sz="1800" dirty="0"/>
              <a:t>– encourage students to utilize mobile devices </a:t>
            </a:r>
            <a:r>
              <a:rPr lang="en-US" dirty="0"/>
              <a:t>to complete reflection with their mentor the last few minutes of their visit</a:t>
            </a:r>
            <a:r>
              <a:rPr lang="en-US" sz="1800" dirty="0"/>
              <a:t>.</a:t>
            </a:r>
          </a:p>
          <a:p>
            <a:pPr>
              <a:buFont typeface="Wingdings" pitchFamily="2" charset="2"/>
              <a:buChar char="§"/>
            </a:pPr>
            <a:endParaRPr lang="en-US" dirty="0"/>
          </a:p>
          <a:p>
            <a:pPr>
              <a:buFont typeface="Wingdings" pitchFamily="2" charset="2"/>
              <a:buChar char="§"/>
            </a:pPr>
            <a:r>
              <a:rPr lang="en-US" sz="1800" b="1" dirty="0"/>
              <a:t>Disposition reflections weekly</a:t>
            </a:r>
            <a:r>
              <a:rPr lang="en-US" b="1" dirty="0"/>
              <a:t>. </a:t>
            </a:r>
            <a:r>
              <a:rPr lang="en-US" dirty="0"/>
              <a:t>Students will be able to edit rejected reflections, then re-submit for approval (but only within a 2-week window of original submission)</a:t>
            </a:r>
          </a:p>
          <a:p>
            <a:pPr>
              <a:buFont typeface="Wingdings" pitchFamily="2" charset="2"/>
              <a:buChar char="§"/>
            </a:pPr>
            <a:endParaRPr lang="en-US" sz="1800" dirty="0"/>
          </a:p>
          <a:p>
            <a:pPr>
              <a:buFont typeface="Wingdings" pitchFamily="2" charset="2"/>
              <a:buChar char="§"/>
            </a:pPr>
            <a:r>
              <a:rPr lang="en-US" dirty="0"/>
              <a:t>Email notifications are sent to coordinator and student any time there is a reflection transaction.</a:t>
            </a:r>
          </a:p>
          <a:p>
            <a:pPr>
              <a:buFont typeface="Wingdings" pitchFamily="2" charset="2"/>
              <a:buChar char="§"/>
            </a:pPr>
            <a:endParaRPr lang="en-US" sz="1800" dirty="0"/>
          </a:p>
          <a:p>
            <a:pPr>
              <a:buFont typeface="Wingdings" pitchFamily="2" charset="2"/>
              <a:buChar char="§"/>
            </a:pPr>
            <a:r>
              <a:rPr lang="en-US" b="1" dirty="0"/>
              <a:t>If a student has tech issues</a:t>
            </a:r>
            <a:r>
              <a:rPr lang="en-US" dirty="0"/>
              <a:t> they must contact you immediately. Waiting to notify you of issues will not be an excuse for late submissions.</a:t>
            </a:r>
            <a:endParaRPr lang="en-US" sz="1800" dirty="0"/>
          </a:p>
          <a:p>
            <a:pPr marL="0" indent="0">
              <a:buNone/>
            </a:pPr>
            <a:endParaRPr lang="en-US" sz="1800" dirty="0"/>
          </a:p>
          <a:p>
            <a:pPr marL="264795" lvl="1"/>
            <a:endParaRPr lang="en-US" dirty="0"/>
          </a:p>
        </p:txBody>
      </p:sp>
    </p:spTree>
    <p:extLst>
      <p:ext uri="{BB962C8B-B14F-4D97-AF65-F5344CB8AC3E}">
        <p14:creationId xmlns:p14="http://schemas.microsoft.com/office/powerpoint/2010/main" val="19361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28E5-59A5-70B4-26F2-0B5B63EAE939}"/>
              </a:ext>
            </a:extLst>
          </p:cNvPr>
          <p:cNvSpPr>
            <a:spLocks noGrp="1"/>
          </p:cNvSpPr>
          <p:nvPr>
            <p:ph type="title"/>
          </p:nvPr>
        </p:nvSpPr>
        <p:spPr/>
        <p:txBody>
          <a:bodyPr/>
          <a:lstStyle/>
          <a:p>
            <a:r>
              <a:rPr lang="en-US" dirty="0"/>
              <a:t>Coordinator Dashboard</a:t>
            </a:r>
          </a:p>
        </p:txBody>
      </p:sp>
      <p:pic>
        <p:nvPicPr>
          <p:cNvPr id="5" name="Content Placeholder 4" descr="A screenshot of a computer&#10;&#10;Description automatically generated">
            <a:extLst>
              <a:ext uri="{FF2B5EF4-FFF2-40B4-BE49-F238E27FC236}">
                <a16:creationId xmlns:a16="http://schemas.microsoft.com/office/drawing/2014/main" id="{56C296D0-7F74-2BE8-5F8D-8026F42FC683}"/>
              </a:ext>
            </a:extLst>
          </p:cNvPr>
          <p:cNvPicPr>
            <a:picLocks noGrp="1" noChangeAspect="1"/>
          </p:cNvPicPr>
          <p:nvPr>
            <p:ph idx="1"/>
          </p:nvPr>
        </p:nvPicPr>
        <p:blipFill>
          <a:blip r:embed="rId2"/>
          <a:stretch>
            <a:fillRect/>
          </a:stretch>
        </p:blipFill>
        <p:spPr>
          <a:xfrm>
            <a:off x="593023" y="1743077"/>
            <a:ext cx="10982750" cy="4743108"/>
          </a:xfrm>
        </p:spPr>
      </p:pic>
    </p:spTree>
    <p:extLst>
      <p:ext uri="{BB962C8B-B14F-4D97-AF65-F5344CB8AC3E}">
        <p14:creationId xmlns:p14="http://schemas.microsoft.com/office/powerpoint/2010/main" val="221017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7957-FCE7-9017-240A-8C938E5FD8FE}"/>
              </a:ext>
            </a:extLst>
          </p:cNvPr>
          <p:cNvSpPr>
            <a:spLocks noGrp="1"/>
          </p:cNvSpPr>
          <p:nvPr>
            <p:ph type="title"/>
          </p:nvPr>
        </p:nvSpPr>
        <p:spPr/>
        <p:txBody>
          <a:bodyPr/>
          <a:lstStyle/>
          <a:p>
            <a:r>
              <a:rPr lang="en-US" dirty="0"/>
              <a:t>Reflection List </a:t>
            </a:r>
          </a:p>
        </p:txBody>
      </p:sp>
      <p:pic>
        <p:nvPicPr>
          <p:cNvPr id="5" name="Content Placeholder 4" descr="A screenshot of a computer&#10;&#10;Description automatically generated">
            <a:extLst>
              <a:ext uri="{FF2B5EF4-FFF2-40B4-BE49-F238E27FC236}">
                <a16:creationId xmlns:a16="http://schemas.microsoft.com/office/drawing/2014/main" id="{76CDA503-D03C-25BD-2EDB-ADA5F900D09C}"/>
              </a:ext>
            </a:extLst>
          </p:cNvPr>
          <p:cNvPicPr>
            <a:picLocks noGrp="1" noChangeAspect="1"/>
          </p:cNvPicPr>
          <p:nvPr>
            <p:ph idx="1"/>
          </p:nvPr>
        </p:nvPicPr>
        <p:blipFill>
          <a:blip r:embed="rId2"/>
          <a:stretch>
            <a:fillRect/>
          </a:stretch>
        </p:blipFill>
        <p:spPr>
          <a:xfrm>
            <a:off x="677334" y="1522002"/>
            <a:ext cx="10700641" cy="4607335"/>
          </a:xfrm>
        </p:spPr>
      </p:pic>
    </p:spTree>
    <p:extLst>
      <p:ext uri="{BB962C8B-B14F-4D97-AF65-F5344CB8AC3E}">
        <p14:creationId xmlns:p14="http://schemas.microsoft.com/office/powerpoint/2010/main" val="132566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912E-CF77-2F84-E57E-8B07B2A55ABD}"/>
              </a:ext>
            </a:extLst>
          </p:cNvPr>
          <p:cNvSpPr>
            <a:spLocks noGrp="1"/>
          </p:cNvSpPr>
          <p:nvPr>
            <p:ph type="title"/>
          </p:nvPr>
        </p:nvSpPr>
        <p:spPr>
          <a:xfrm>
            <a:off x="134409" y="195262"/>
            <a:ext cx="3451754" cy="790598"/>
          </a:xfrm>
        </p:spPr>
        <p:txBody>
          <a:bodyPr/>
          <a:lstStyle/>
          <a:p>
            <a:r>
              <a:rPr lang="en-US" dirty="0"/>
              <a:t>Reflection Log</a:t>
            </a:r>
          </a:p>
        </p:txBody>
      </p:sp>
      <p:pic>
        <p:nvPicPr>
          <p:cNvPr id="7" name="Picture 6" descr="A screenshot of a computer&#10;&#10;Description automatically generated">
            <a:extLst>
              <a:ext uri="{FF2B5EF4-FFF2-40B4-BE49-F238E27FC236}">
                <a16:creationId xmlns:a16="http://schemas.microsoft.com/office/drawing/2014/main" id="{BF28D8C2-7F2B-F149-CAE2-B7D2A8D7EF02}"/>
              </a:ext>
            </a:extLst>
          </p:cNvPr>
          <p:cNvPicPr>
            <a:picLocks noChangeAspect="1"/>
          </p:cNvPicPr>
          <p:nvPr/>
        </p:nvPicPr>
        <p:blipFill>
          <a:blip r:embed="rId2"/>
          <a:stretch>
            <a:fillRect/>
          </a:stretch>
        </p:blipFill>
        <p:spPr>
          <a:xfrm>
            <a:off x="6230408" y="0"/>
            <a:ext cx="7772400" cy="4057603"/>
          </a:xfrm>
          <a:prstGeom prst="rect">
            <a:avLst/>
          </a:prstGeom>
        </p:spPr>
      </p:pic>
      <p:pic>
        <p:nvPicPr>
          <p:cNvPr id="19" name="Content Placeholder 18" descr="A screenshot of a computer&#10;&#10;Description automatically generated">
            <a:extLst>
              <a:ext uri="{FF2B5EF4-FFF2-40B4-BE49-F238E27FC236}">
                <a16:creationId xmlns:a16="http://schemas.microsoft.com/office/drawing/2014/main" id="{6FF795E1-AFA4-798F-50D7-B63B90C5D6B5}"/>
              </a:ext>
            </a:extLst>
          </p:cNvPr>
          <p:cNvPicPr>
            <a:picLocks noGrp="1" noChangeAspect="1"/>
          </p:cNvPicPr>
          <p:nvPr>
            <p:ph idx="1"/>
          </p:nvPr>
        </p:nvPicPr>
        <p:blipFill>
          <a:blip r:embed="rId3"/>
          <a:stretch>
            <a:fillRect/>
          </a:stretch>
        </p:blipFill>
        <p:spPr>
          <a:xfrm>
            <a:off x="85006" y="1543050"/>
            <a:ext cx="8601384" cy="4498975"/>
          </a:xfrm>
        </p:spPr>
      </p:pic>
    </p:spTree>
    <p:extLst>
      <p:ext uri="{BB962C8B-B14F-4D97-AF65-F5344CB8AC3E}">
        <p14:creationId xmlns:p14="http://schemas.microsoft.com/office/powerpoint/2010/main" val="389019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AF7C-431C-6528-67F1-96BE71FACE52}"/>
              </a:ext>
            </a:extLst>
          </p:cNvPr>
          <p:cNvSpPr>
            <a:spLocks noGrp="1"/>
          </p:cNvSpPr>
          <p:nvPr>
            <p:ph type="title"/>
          </p:nvPr>
        </p:nvSpPr>
        <p:spPr>
          <a:xfrm>
            <a:off x="647131" y="1295231"/>
            <a:ext cx="8311518" cy="3807446"/>
          </a:xfrm>
        </p:spPr>
        <p:txBody>
          <a:bodyPr vert="horz" lIns="91440" tIns="45720" rIns="91440" bIns="45720" rtlCol="0" anchor="b">
            <a:normAutofit/>
          </a:bodyPr>
          <a:lstStyle/>
          <a:p>
            <a:r>
              <a:rPr lang="en-US" sz="2000" dirty="0">
                <a:latin typeface="Congenial"/>
              </a:rPr>
              <a:t>Fall Term Visits: </a:t>
            </a:r>
            <a:r>
              <a:rPr lang="en-US" sz="2000" u="sng" dirty="0">
                <a:latin typeface="Congenial"/>
              </a:rPr>
              <a:t>Aug. 18- Dec. 31</a:t>
            </a:r>
            <a:br>
              <a:rPr lang="en-US" sz="2000" dirty="0">
                <a:latin typeface="Congenial" panose="020F0502020204030204" pitchFamily="34" charset="0"/>
              </a:rPr>
            </a:br>
            <a:r>
              <a:rPr lang="en-US" sz="2000" b="1" dirty="0">
                <a:latin typeface="Congenial"/>
              </a:rPr>
              <a:t>	Reflections must be dispositioned by </a:t>
            </a:r>
            <a:r>
              <a:rPr lang="en-US" sz="2000" b="1" dirty="0">
                <a:solidFill>
                  <a:srgbClr val="0070C0"/>
                </a:solidFill>
                <a:latin typeface="Congenial"/>
              </a:rPr>
              <a:t>January 6</a:t>
            </a:r>
            <a:br>
              <a:rPr lang="en-US" sz="2000" dirty="0">
                <a:latin typeface="Congenial" panose="020F0502020204030204" pitchFamily="34" charset="0"/>
              </a:rPr>
            </a:br>
            <a:r>
              <a:rPr lang="en-US" sz="2000" dirty="0">
                <a:latin typeface="Congenial" panose="020F0502020204030204" pitchFamily="34" charset="0"/>
              </a:rPr>
              <a:t>									</a:t>
            </a:r>
            <a:r>
              <a:rPr lang="en-US" sz="2000" dirty="0">
                <a:latin typeface="Congenial"/>
              </a:rPr>
              <a:t>Scholarships processed</a:t>
            </a:r>
            <a:r>
              <a:rPr lang="en-US" sz="2000" dirty="0">
                <a:solidFill>
                  <a:schemeClr val="accent1">
                    <a:lumMod val="75000"/>
                  </a:schemeClr>
                </a:solidFill>
                <a:latin typeface="Congenial"/>
              </a:rPr>
              <a:t>:  </a:t>
            </a:r>
            <a:r>
              <a:rPr lang="en-US" sz="2000" u="sng" dirty="0">
                <a:solidFill>
                  <a:schemeClr val="accent1">
                    <a:lumMod val="75000"/>
                  </a:schemeClr>
                </a:solidFill>
                <a:latin typeface="Congenial"/>
              </a:rPr>
              <a:t>Jan. 7</a:t>
            </a:r>
            <a:br>
              <a:rPr lang="en-US" sz="1600" u="sng" dirty="0">
                <a:solidFill>
                  <a:schemeClr val="tx1"/>
                </a:solidFill>
                <a:latin typeface="Congenial"/>
              </a:rPr>
            </a:br>
            <a:br>
              <a:rPr lang="en-US" sz="1600" u="sng" dirty="0">
                <a:solidFill>
                  <a:schemeClr val="tx1"/>
                </a:solidFill>
                <a:latin typeface="Congenial"/>
              </a:rPr>
            </a:br>
            <a:br>
              <a:rPr lang="en-US" sz="1600" dirty="0">
                <a:latin typeface="Congenial" panose="020F0502020204030204" pitchFamily="34" charset="0"/>
              </a:rPr>
            </a:br>
            <a:r>
              <a:rPr lang="en-US" sz="2000" dirty="0">
                <a:latin typeface="Congenial"/>
              </a:rPr>
              <a:t>Spring Term Visits: </a:t>
            </a:r>
            <a:r>
              <a:rPr lang="en-US" sz="2000" u="sng" dirty="0">
                <a:latin typeface="Congenial"/>
              </a:rPr>
              <a:t>Jan. 1- May 17</a:t>
            </a:r>
            <a:br>
              <a:rPr lang="en-US" sz="2000" dirty="0">
                <a:latin typeface="Congenial" panose="020F0502020204030204" pitchFamily="34" charset="0"/>
              </a:rPr>
            </a:br>
            <a:r>
              <a:rPr lang="en-US" sz="2000" b="1" dirty="0">
                <a:latin typeface="Congenial"/>
              </a:rPr>
              <a:t>	Reflections must be dispositioned by </a:t>
            </a:r>
            <a:r>
              <a:rPr lang="en-US" sz="2000" b="1" dirty="0">
                <a:solidFill>
                  <a:srgbClr val="0070C0"/>
                </a:solidFill>
                <a:latin typeface="Congenial"/>
              </a:rPr>
              <a:t>May 19</a:t>
            </a:r>
            <a:br>
              <a:rPr lang="en-US" sz="2000" b="1" dirty="0">
                <a:solidFill>
                  <a:srgbClr val="0070C0"/>
                </a:solidFill>
                <a:latin typeface="Congenial"/>
              </a:rPr>
            </a:br>
            <a:r>
              <a:rPr lang="en-US" sz="2000" b="1" dirty="0">
                <a:solidFill>
                  <a:srgbClr val="0070C0"/>
                </a:solidFill>
                <a:latin typeface="Congenial"/>
              </a:rPr>
              <a:t>									</a:t>
            </a:r>
            <a:r>
              <a:rPr lang="en-US" sz="2000" dirty="0">
                <a:latin typeface="Congenial"/>
              </a:rPr>
              <a:t>Scholarships processed</a:t>
            </a:r>
            <a:r>
              <a:rPr lang="en-US" sz="2000" dirty="0">
                <a:solidFill>
                  <a:schemeClr val="accent1">
                    <a:lumMod val="75000"/>
                  </a:schemeClr>
                </a:solidFill>
                <a:latin typeface="Congenial"/>
              </a:rPr>
              <a:t>: </a:t>
            </a:r>
            <a:r>
              <a:rPr lang="en-US" sz="2000" u="sng" dirty="0">
                <a:solidFill>
                  <a:schemeClr val="accent1">
                    <a:lumMod val="75000"/>
                  </a:schemeClr>
                </a:solidFill>
                <a:latin typeface="Congenial"/>
              </a:rPr>
              <a:t>May 20</a:t>
            </a:r>
            <a:br>
              <a:rPr lang="en-US" sz="2000" b="1" dirty="0">
                <a:solidFill>
                  <a:srgbClr val="0070C0"/>
                </a:solidFill>
                <a:latin typeface="Congenial"/>
              </a:rPr>
            </a:br>
            <a:br>
              <a:rPr lang="en-US" sz="1600" dirty="0">
                <a:latin typeface="Congenial" panose="020F0502020204030204" pitchFamily="34" charset="0"/>
              </a:rPr>
            </a:br>
            <a:endParaRPr lang="en-US" sz="1600" dirty="0">
              <a:latin typeface="Congenial" panose="020F0502020204030204" pitchFamily="34" charset="0"/>
            </a:endParaRPr>
          </a:p>
        </p:txBody>
      </p:sp>
      <p:sp>
        <p:nvSpPr>
          <p:cNvPr id="3" name="TextBox 2">
            <a:extLst>
              <a:ext uri="{FF2B5EF4-FFF2-40B4-BE49-F238E27FC236}">
                <a16:creationId xmlns:a16="http://schemas.microsoft.com/office/drawing/2014/main" id="{758AF3D0-A579-59E0-6D50-F93506F5D684}"/>
              </a:ext>
            </a:extLst>
          </p:cNvPr>
          <p:cNvSpPr txBox="1"/>
          <p:nvPr/>
        </p:nvSpPr>
        <p:spPr>
          <a:xfrm>
            <a:off x="3286897" y="790833"/>
            <a:ext cx="4337222" cy="646331"/>
          </a:xfrm>
          <a:prstGeom prst="rect">
            <a:avLst/>
          </a:prstGeom>
          <a:noFill/>
        </p:spPr>
        <p:txBody>
          <a:bodyPr wrap="square" rtlCol="0">
            <a:spAutoFit/>
          </a:bodyPr>
          <a:lstStyle/>
          <a:p>
            <a:r>
              <a:rPr lang="en-US" sz="3600" dirty="0">
                <a:solidFill>
                  <a:srgbClr val="0070C0"/>
                </a:solidFill>
              </a:rPr>
              <a:t>Dates &amp; Deadlines</a:t>
            </a:r>
          </a:p>
        </p:txBody>
      </p:sp>
    </p:spTree>
    <p:extLst>
      <p:ext uri="{BB962C8B-B14F-4D97-AF65-F5344CB8AC3E}">
        <p14:creationId xmlns:p14="http://schemas.microsoft.com/office/powerpoint/2010/main" val="335946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40B0-B844-1B49-8387-DF229D713E6A}"/>
              </a:ext>
            </a:extLst>
          </p:cNvPr>
          <p:cNvSpPr>
            <a:spLocks noGrp="1"/>
          </p:cNvSpPr>
          <p:nvPr>
            <p:ph type="title"/>
          </p:nvPr>
        </p:nvSpPr>
        <p:spPr>
          <a:xfrm>
            <a:off x="677334" y="609600"/>
            <a:ext cx="8596668" cy="945487"/>
          </a:xfrm>
        </p:spPr>
        <p:txBody>
          <a:bodyPr/>
          <a:lstStyle/>
          <a:p>
            <a:pPr algn="ctr"/>
            <a:r>
              <a:rPr lang="en-US" dirty="0"/>
              <a:t>Scholarship Payments</a:t>
            </a:r>
          </a:p>
        </p:txBody>
      </p:sp>
      <p:sp>
        <p:nvSpPr>
          <p:cNvPr id="3" name="Content Placeholder 2">
            <a:extLst>
              <a:ext uri="{FF2B5EF4-FFF2-40B4-BE49-F238E27FC236}">
                <a16:creationId xmlns:a16="http://schemas.microsoft.com/office/drawing/2014/main" id="{229C937C-C31E-5247-AB84-B131F1F53614}"/>
              </a:ext>
            </a:extLst>
          </p:cNvPr>
          <p:cNvSpPr>
            <a:spLocks noGrp="1"/>
          </p:cNvSpPr>
          <p:nvPr>
            <p:ph idx="1"/>
          </p:nvPr>
        </p:nvSpPr>
        <p:spPr>
          <a:xfrm>
            <a:off x="677334" y="1269883"/>
            <a:ext cx="8903742" cy="4779250"/>
          </a:xfrm>
        </p:spPr>
        <p:txBody>
          <a:bodyPr vert="horz" lIns="91440" tIns="45720" rIns="91440" bIns="45720" rtlCol="0" anchor="t">
            <a:normAutofit/>
          </a:bodyPr>
          <a:lstStyle/>
          <a:p>
            <a:pPr>
              <a:buFont typeface="Wingdings" pitchFamily="2" charset="2"/>
              <a:buChar char="§"/>
            </a:pPr>
            <a:endParaRPr lang="en-US" dirty="0"/>
          </a:p>
          <a:p>
            <a:pPr>
              <a:buFont typeface="Wingdings" pitchFamily="2" charset="2"/>
              <a:buChar char="§"/>
            </a:pPr>
            <a:r>
              <a:rPr lang="en-US" dirty="0"/>
              <a:t>Scholarship funded visits can begin once all trainings (student and mentor) are complete. The reporting website will automatically track visits based on </a:t>
            </a:r>
            <a:r>
              <a:rPr lang="en-US" u="sng" dirty="0"/>
              <a:t>approved</a:t>
            </a:r>
            <a:r>
              <a:rPr lang="en-US" dirty="0"/>
              <a:t> reflections.</a:t>
            </a:r>
            <a:endParaRPr lang="en-US" dirty="0">
              <a:ea typeface="+mn-lt"/>
              <a:cs typeface="+mn-lt"/>
            </a:endParaRPr>
          </a:p>
          <a:p>
            <a:pPr>
              <a:buFont typeface="Wingdings" pitchFamily="2" charset="2"/>
              <a:buChar char="§"/>
            </a:pPr>
            <a:endParaRPr lang="en-US" dirty="0">
              <a:ea typeface="+mn-lt"/>
              <a:cs typeface="+mn-lt"/>
            </a:endParaRPr>
          </a:p>
          <a:p>
            <a:pPr>
              <a:buFont typeface="Wingdings" pitchFamily="2" charset="2"/>
              <a:buChar char="§"/>
            </a:pPr>
            <a:r>
              <a:rPr lang="en-US" b="1" u="sng" dirty="0">
                <a:ea typeface="+mn-lt"/>
                <a:cs typeface="+mn-lt"/>
              </a:rPr>
              <a:t>Students that do not complete all visits and reflections will not receive scholarship payment</a:t>
            </a:r>
            <a:r>
              <a:rPr lang="en-US" u="sng" dirty="0">
                <a:ea typeface="+mn-lt"/>
                <a:cs typeface="+mn-lt"/>
              </a:rPr>
              <a:t>.</a:t>
            </a:r>
          </a:p>
          <a:p>
            <a:pPr>
              <a:buFont typeface="Wingdings" pitchFamily="2" charset="2"/>
              <a:buChar char="§"/>
            </a:pPr>
            <a:endParaRPr lang="en-US" u="sng" dirty="0">
              <a:ea typeface="+mn-lt"/>
              <a:cs typeface="+mn-lt"/>
            </a:endParaRPr>
          </a:p>
          <a:p>
            <a:pPr>
              <a:buFont typeface="Wingdings" pitchFamily="2" charset="2"/>
              <a:buChar char="§"/>
            </a:pPr>
            <a:r>
              <a:rPr lang="en-US" dirty="0">
                <a:ea typeface="+mn-lt"/>
                <a:cs typeface="+mn-lt"/>
              </a:rPr>
              <a:t>Scholarship payments will automatically be sent to your school (January/May).</a:t>
            </a:r>
          </a:p>
          <a:p>
            <a:pPr>
              <a:buFont typeface="Wingdings" pitchFamily="2" charset="2"/>
              <a:buChar char="§"/>
            </a:pPr>
            <a:endParaRPr lang="en-US" dirty="0"/>
          </a:p>
          <a:p>
            <a:pPr>
              <a:buFont typeface="Wingdings" pitchFamily="2" charset="2"/>
              <a:buChar char="§"/>
            </a:pPr>
            <a:r>
              <a:rPr lang="en-US" dirty="0"/>
              <a:t>SFFC Foundation funds 70%, your school fundraises 30% of each PFE scholarship.</a:t>
            </a:r>
          </a:p>
          <a:p>
            <a:pPr>
              <a:buFont typeface="Wingdings"/>
              <a:buChar char="v"/>
            </a:pPr>
            <a:endParaRPr lang="en-US" dirty="0"/>
          </a:p>
          <a:p>
            <a:pPr>
              <a:buFont typeface="Wingdings"/>
              <a:buChar char="v"/>
            </a:pPr>
            <a:endParaRPr lang="en-US" dirty="0"/>
          </a:p>
          <a:p>
            <a:pPr lvl="1">
              <a:buFont typeface="Wingdings"/>
              <a:buChar char="v"/>
            </a:pPr>
            <a:endParaRPr lang="en-US" dirty="0"/>
          </a:p>
          <a:p>
            <a:pPr marL="0" indent="0">
              <a:buNone/>
            </a:pPr>
            <a:endParaRPr lang="en-US" dirty="0"/>
          </a:p>
        </p:txBody>
      </p:sp>
    </p:spTree>
    <p:extLst>
      <p:ext uri="{BB962C8B-B14F-4D97-AF65-F5344CB8AC3E}">
        <p14:creationId xmlns:p14="http://schemas.microsoft.com/office/powerpoint/2010/main" val="87633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1CE4-A40C-AF4F-A716-EE3130040381}"/>
              </a:ext>
            </a:extLst>
          </p:cNvPr>
          <p:cNvSpPr>
            <a:spLocks noGrp="1"/>
          </p:cNvSpPr>
          <p:nvPr>
            <p:ph type="title"/>
          </p:nvPr>
        </p:nvSpPr>
        <p:spPr/>
        <p:txBody>
          <a:bodyPr/>
          <a:lstStyle/>
          <a:p>
            <a:pPr algn="ctr"/>
            <a:r>
              <a:rPr lang="en-US" dirty="0"/>
              <a:t> Surveys</a:t>
            </a:r>
          </a:p>
        </p:txBody>
      </p:sp>
      <p:sp>
        <p:nvSpPr>
          <p:cNvPr id="3" name="Content Placeholder 2">
            <a:extLst>
              <a:ext uri="{FF2B5EF4-FFF2-40B4-BE49-F238E27FC236}">
                <a16:creationId xmlns:a16="http://schemas.microsoft.com/office/drawing/2014/main" id="{2F846C46-4AE8-C146-A8BF-EAB407411CAF}"/>
              </a:ext>
            </a:extLst>
          </p:cNvPr>
          <p:cNvSpPr>
            <a:spLocks noGrp="1"/>
          </p:cNvSpPr>
          <p:nvPr>
            <p:ph idx="1"/>
          </p:nvPr>
        </p:nvSpPr>
        <p:spPr>
          <a:xfrm>
            <a:off x="750958" y="1467350"/>
            <a:ext cx="9044338" cy="4683859"/>
          </a:xfrm>
        </p:spPr>
        <p:txBody>
          <a:bodyPr vert="horz" lIns="45720" tIns="45720" rIns="45720" bIns="45720" rtlCol="0" anchor="t">
            <a:normAutofit/>
          </a:bodyPr>
          <a:lstStyle/>
          <a:p>
            <a:pPr marL="0" indent="0">
              <a:buNone/>
            </a:pPr>
            <a:endParaRPr lang="en-US" dirty="0"/>
          </a:p>
          <a:p>
            <a:pPr marL="0" indent="0">
              <a:buNone/>
            </a:pPr>
            <a:r>
              <a:rPr lang="en-US" dirty="0"/>
              <a:t>The SFFC Foundation Board is excited</a:t>
            </a:r>
            <a:r>
              <a:rPr lang="en-US" sz="1800" dirty="0"/>
              <a:t> </a:t>
            </a:r>
            <a:r>
              <a:rPr lang="en-US" dirty="0"/>
              <a:t>to </a:t>
            </a:r>
            <a:r>
              <a:rPr lang="en-US" sz="1800" dirty="0"/>
              <a:t>hear your PFE success stories!</a:t>
            </a:r>
            <a:endParaRPr lang="en-US" dirty="0"/>
          </a:p>
          <a:p>
            <a:pPr marL="0" indent="0">
              <a:buNone/>
            </a:pPr>
            <a:endParaRPr lang="en-US" sz="1800" dirty="0"/>
          </a:p>
          <a:p>
            <a:pPr marL="0" indent="0">
              <a:buNone/>
            </a:pPr>
            <a:endParaRPr lang="en-US" sz="1800" dirty="0"/>
          </a:p>
          <a:p>
            <a:pPr marL="0" indent="0">
              <a:buNone/>
            </a:pPr>
            <a:r>
              <a:rPr lang="en-US" sz="1800" dirty="0">
                <a:ea typeface="+mn-lt"/>
                <a:cs typeface="+mn-lt"/>
              </a:rPr>
              <a:t>Throughout the year,</a:t>
            </a:r>
            <a:r>
              <a:rPr lang="en-US" dirty="0">
                <a:ea typeface="+mn-lt"/>
                <a:cs typeface="+mn-lt"/>
              </a:rPr>
              <a:t> we will send </a:t>
            </a:r>
            <a:r>
              <a:rPr lang="en-US" sz="1800" dirty="0">
                <a:ea typeface="+mn-lt"/>
                <a:cs typeface="+mn-lt"/>
              </a:rPr>
              <a:t>surveys to PFE participants to </a:t>
            </a:r>
            <a:r>
              <a:rPr lang="en-US" dirty="0">
                <a:ea typeface="+mn-lt"/>
                <a:cs typeface="+mn-lt"/>
              </a:rPr>
              <a:t>help us evaluate current</a:t>
            </a:r>
            <a:r>
              <a:rPr lang="en-US" sz="1800" dirty="0">
                <a:ea typeface="+mn-lt"/>
                <a:cs typeface="+mn-lt"/>
              </a:rPr>
              <a:t> </a:t>
            </a:r>
            <a:r>
              <a:rPr lang="en-US" dirty="0">
                <a:ea typeface="+mn-lt"/>
                <a:cs typeface="+mn-lt"/>
              </a:rPr>
              <a:t>programming. This will help us adjust programming to improve PFE. </a:t>
            </a:r>
            <a:endParaRPr lang="en-US" dirty="0"/>
          </a:p>
          <a:p>
            <a:pPr marL="0" indent="0">
              <a:buNone/>
            </a:pPr>
            <a:endParaRPr lang="en-US" sz="1800" dirty="0">
              <a:ea typeface="+mn-lt"/>
              <a:cs typeface="+mn-lt"/>
            </a:endParaRPr>
          </a:p>
          <a:p>
            <a:pPr marL="0" indent="0">
              <a:buNone/>
            </a:pPr>
            <a:endParaRPr lang="en-US" dirty="0">
              <a:ea typeface="+mn-lt"/>
              <a:cs typeface="+mn-lt"/>
            </a:endParaRPr>
          </a:p>
          <a:p>
            <a:pPr marL="0" indent="0">
              <a:buNone/>
            </a:pPr>
            <a:r>
              <a:rPr lang="en-US" sz="1800" dirty="0">
                <a:ea typeface="+mn-lt"/>
                <a:cs typeface="+mn-lt"/>
              </a:rPr>
              <a:t>Continued eligibility in PFE is dependent upon survey completion.</a:t>
            </a:r>
            <a:endParaRPr lang="en-US" dirty="0"/>
          </a:p>
        </p:txBody>
      </p:sp>
    </p:spTree>
    <p:extLst>
      <p:ext uri="{BB962C8B-B14F-4D97-AF65-F5344CB8AC3E}">
        <p14:creationId xmlns:p14="http://schemas.microsoft.com/office/powerpoint/2010/main" val="3910668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C03A-7D0A-FA4B-9C30-6E0774063963}"/>
              </a:ext>
            </a:extLst>
          </p:cNvPr>
          <p:cNvSpPr>
            <a:spLocks noGrp="1"/>
          </p:cNvSpPr>
          <p:nvPr>
            <p:ph type="title"/>
          </p:nvPr>
        </p:nvSpPr>
        <p:spPr/>
        <p:txBody>
          <a:bodyPr>
            <a:normAutofit fontScale="90000"/>
          </a:bodyPr>
          <a:lstStyle/>
          <a:p>
            <a:pPr algn="ctr"/>
            <a:r>
              <a:rPr lang="en-US" dirty="0"/>
              <a:t>PFE Resources</a:t>
            </a:r>
            <a:br>
              <a:rPr lang="en-US" dirty="0"/>
            </a:br>
            <a:r>
              <a:rPr lang="en-US" dirty="0" err="1">
                <a:ea typeface="+mn-lt"/>
                <a:cs typeface="+mn-lt"/>
              </a:rPr>
              <a:t>sffcfoundation.org</a:t>
            </a:r>
            <a:r>
              <a:rPr lang="en-US" dirty="0">
                <a:ea typeface="+mn-lt"/>
                <a:cs typeface="+mn-lt"/>
              </a:rPr>
              <a:t>/</a:t>
            </a:r>
            <a:r>
              <a:rPr lang="en-US" dirty="0" err="1">
                <a:ea typeface="+mn-lt"/>
                <a:cs typeface="+mn-lt"/>
              </a:rPr>
              <a:t>pfe</a:t>
            </a:r>
            <a:br>
              <a:rPr lang="en-US" dirty="0">
                <a:ea typeface="+mn-lt"/>
                <a:cs typeface="+mn-lt"/>
              </a:rPr>
            </a:br>
            <a:endParaRPr lang="en-US" dirty="0"/>
          </a:p>
        </p:txBody>
      </p:sp>
      <p:sp>
        <p:nvSpPr>
          <p:cNvPr id="3" name="Content Placeholder 2">
            <a:extLst>
              <a:ext uri="{FF2B5EF4-FFF2-40B4-BE49-F238E27FC236}">
                <a16:creationId xmlns:a16="http://schemas.microsoft.com/office/drawing/2014/main" id="{EE44E697-CA00-8245-89F7-DBD98EE1DB4B}"/>
              </a:ext>
            </a:extLst>
          </p:cNvPr>
          <p:cNvSpPr>
            <a:spLocks noGrp="1"/>
          </p:cNvSpPr>
          <p:nvPr>
            <p:ph idx="1"/>
          </p:nvPr>
        </p:nvSpPr>
        <p:spPr>
          <a:xfrm>
            <a:off x="1456318" y="1906740"/>
            <a:ext cx="7038699" cy="3554408"/>
          </a:xfrm>
        </p:spPr>
        <p:txBody>
          <a:bodyPr vert="horz" lIns="45720" tIns="45720" rIns="45720" bIns="45720" rtlCol="0" anchor="t">
            <a:normAutofit lnSpcReduction="10000"/>
          </a:bodyPr>
          <a:lstStyle/>
          <a:p>
            <a:pPr marL="0" indent="0">
              <a:buNone/>
            </a:pPr>
            <a:endParaRPr lang="en-US" dirty="0">
              <a:latin typeface="Trebuchet MS"/>
            </a:endParaRPr>
          </a:p>
          <a:p>
            <a:pPr>
              <a:buFont typeface="Wingdings" pitchFamily="2" charset="2"/>
              <a:buChar char="v"/>
            </a:pPr>
            <a:r>
              <a:rPr lang="en-US" dirty="0"/>
              <a:t>PowerPoint Presentations:</a:t>
            </a:r>
          </a:p>
          <a:p>
            <a:pPr marL="0" indent="0">
              <a:buNone/>
            </a:pPr>
            <a:r>
              <a:rPr lang="en-US" dirty="0"/>
              <a:t>		Orientations (Mentor, Student/Parent, Coordinator)</a:t>
            </a:r>
          </a:p>
          <a:p>
            <a:pPr marL="0" indent="0">
              <a:buNone/>
            </a:pPr>
            <a:r>
              <a:rPr lang="en-US" dirty="0"/>
              <a:t>		Loss of Mentor (when a mentor dies)</a:t>
            </a:r>
          </a:p>
          <a:p>
            <a:pPr>
              <a:buFont typeface="Wingdings" pitchFamily="2" charset="2"/>
              <a:buChar char="v"/>
            </a:pPr>
            <a:endParaRPr lang="en-US" dirty="0"/>
          </a:p>
          <a:p>
            <a:pPr>
              <a:buFont typeface="Wingdings" pitchFamily="2" charset="2"/>
              <a:buChar char="v"/>
            </a:pPr>
            <a:r>
              <a:rPr lang="en-US" dirty="0"/>
              <a:t>Information Packets</a:t>
            </a:r>
          </a:p>
          <a:p>
            <a:pPr marL="0" indent="0">
              <a:buNone/>
            </a:pPr>
            <a:r>
              <a:rPr lang="en-US" dirty="0"/>
              <a:t>		Coordinator, Student, Mentor</a:t>
            </a:r>
          </a:p>
          <a:p>
            <a:pPr>
              <a:buFont typeface="Wingdings" pitchFamily="2" charset="2"/>
              <a:buChar char="v"/>
            </a:pPr>
            <a:endParaRPr lang="en-US" dirty="0"/>
          </a:p>
          <a:p>
            <a:pPr>
              <a:buFont typeface="Wingdings" pitchFamily="2" charset="2"/>
              <a:buChar char="v"/>
            </a:pPr>
            <a:r>
              <a:rPr lang="en-US" dirty="0"/>
              <a:t>Ideas for student and mentors for visit activities    </a:t>
            </a:r>
          </a:p>
          <a:p>
            <a:pPr marL="0" indent="0">
              <a:buNone/>
            </a:pPr>
            <a:endParaRPr lang="en-US" dirty="0"/>
          </a:p>
        </p:txBody>
      </p:sp>
    </p:spTree>
    <p:extLst>
      <p:ext uri="{BB962C8B-B14F-4D97-AF65-F5344CB8AC3E}">
        <p14:creationId xmlns:p14="http://schemas.microsoft.com/office/powerpoint/2010/main" val="85457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49595-EE47-4C9D-BF1B-065E4B9F9202}"/>
              </a:ext>
            </a:extLst>
          </p:cNvPr>
          <p:cNvSpPr>
            <a:spLocks noGrp="1"/>
          </p:cNvSpPr>
          <p:nvPr>
            <p:ph type="title"/>
          </p:nvPr>
        </p:nvSpPr>
        <p:spPr>
          <a:xfrm>
            <a:off x="677334" y="609600"/>
            <a:ext cx="8596668" cy="809009"/>
          </a:xfrm>
        </p:spPr>
        <p:txBody>
          <a:bodyPr/>
          <a:lstStyle/>
          <a:p>
            <a:pPr algn="ctr"/>
            <a:r>
              <a:rPr lang="en-US" dirty="0"/>
              <a:t>Social Media</a:t>
            </a:r>
          </a:p>
        </p:txBody>
      </p:sp>
      <p:sp>
        <p:nvSpPr>
          <p:cNvPr id="3" name="Content Placeholder 2">
            <a:extLst>
              <a:ext uri="{FF2B5EF4-FFF2-40B4-BE49-F238E27FC236}">
                <a16:creationId xmlns:a16="http://schemas.microsoft.com/office/drawing/2014/main" id="{BA74F84C-7033-4C9D-BDE9-6FC4CE8AFDA0}"/>
              </a:ext>
            </a:extLst>
          </p:cNvPr>
          <p:cNvSpPr>
            <a:spLocks noGrp="1"/>
          </p:cNvSpPr>
          <p:nvPr>
            <p:ph idx="1"/>
          </p:nvPr>
        </p:nvSpPr>
        <p:spPr>
          <a:xfrm>
            <a:off x="677334" y="1282475"/>
            <a:ext cx="9047558" cy="5249399"/>
          </a:xfrm>
        </p:spPr>
        <p:txBody>
          <a:bodyPr vert="horz" lIns="91440" tIns="45720" rIns="91440" bIns="45720" rtlCol="0" anchor="t">
            <a:normAutofit/>
          </a:bodyPr>
          <a:lstStyle/>
          <a:p>
            <a:pPr marL="0" indent="0">
              <a:buNone/>
            </a:pPr>
            <a:r>
              <a:rPr lang="en-US" dirty="0"/>
              <a:t>PFE </a:t>
            </a:r>
            <a:r>
              <a:rPr lang="en-US" dirty="0" err="1"/>
              <a:t>eNewsletter</a:t>
            </a:r>
            <a:endParaRPr lang="en-US" dirty="0" err="1">
              <a:ea typeface="+mn-lt"/>
              <a:cs typeface="+mn-lt"/>
            </a:endParaRPr>
          </a:p>
          <a:p>
            <a:pPr marL="285750" indent="-285750">
              <a:buFont typeface="Wingdings,Sans-Serif"/>
              <a:buChar char="v"/>
            </a:pPr>
            <a:r>
              <a:rPr lang="en-US" dirty="0"/>
              <a:t>Sent monthly via email to share stories, activity ideas, and upcoming dates</a:t>
            </a:r>
            <a:endParaRPr lang="en-US" dirty="0">
              <a:ea typeface="+mn-lt"/>
              <a:cs typeface="+mn-lt"/>
            </a:endParaRPr>
          </a:p>
          <a:p>
            <a:pPr marL="285750" indent="-285750">
              <a:buFont typeface="Wingdings,Sans-Serif"/>
              <a:buChar char="v"/>
            </a:pPr>
            <a:r>
              <a:rPr lang="en-US" dirty="0"/>
              <a:t>Can be found at </a:t>
            </a:r>
            <a:r>
              <a:rPr lang="en-US" dirty="0">
                <a:ea typeface="+mn-lt"/>
                <a:cs typeface="+mn-lt"/>
                <a:hlinkClick r:id="rId2"/>
              </a:rPr>
              <a:t>https://sffcfoundation.org/pfe/news</a:t>
            </a: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endParaRPr lang="en-US" dirty="0">
              <a:ea typeface="+mn-lt"/>
              <a:cs typeface="+mn-lt"/>
            </a:endParaRPr>
          </a:p>
          <a:p>
            <a:pPr marL="0" indent="0">
              <a:buNone/>
            </a:pPr>
            <a:r>
              <a:rPr lang="en-US" dirty="0">
                <a:ea typeface="+mn-lt"/>
                <a:cs typeface="+mn-lt"/>
              </a:rPr>
              <a:t>Facebook Page: </a:t>
            </a:r>
            <a:r>
              <a:rPr lang="en-US" dirty="0">
                <a:ea typeface="+mn-lt"/>
                <a:cs typeface="+mn-lt"/>
                <a:hlinkClick r:id="rId3"/>
              </a:rPr>
              <a:t>Partnering for Eternity</a:t>
            </a:r>
            <a:endParaRPr lang="en-US" dirty="0">
              <a:ea typeface="+mn-lt"/>
              <a:cs typeface="+mn-lt"/>
            </a:endParaRPr>
          </a:p>
          <a:p>
            <a:pPr>
              <a:buFont typeface="Wingdings,Sans-Serif"/>
              <a:buChar char="v"/>
            </a:pPr>
            <a:r>
              <a:rPr lang="en-US" dirty="0">
                <a:ea typeface="+mn-lt"/>
                <a:cs typeface="+mn-lt"/>
              </a:rPr>
              <a:t>Request to join our FB page and once you are approved, please post any comments, questions, or great ideas you would like to share or discuss with PFE administration or other PFE schools.</a:t>
            </a:r>
          </a:p>
          <a:p>
            <a:pPr>
              <a:buFont typeface="Wingdings,Sans-Serif"/>
              <a:buChar char="v"/>
            </a:pPr>
            <a:endParaRPr lang="en-US" dirty="0">
              <a:ea typeface="+mn-lt"/>
              <a:cs typeface="+mn-lt"/>
            </a:endParaRPr>
          </a:p>
          <a:p>
            <a:pPr marL="0" indent="0">
              <a:buNone/>
            </a:pPr>
            <a:endParaRPr lang="en-US" dirty="0"/>
          </a:p>
          <a:p>
            <a:pPr marL="0" indent="0">
              <a:buFont typeface="Wingdings 3" charset="2"/>
              <a:buNone/>
            </a:pPr>
            <a:endParaRPr lang="en-US" dirty="0"/>
          </a:p>
        </p:txBody>
      </p:sp>
    </p:spTree>
    <p:extLst>
      <p:ext uri="{BB962C8B-B14F-4D97-AF65-F5344CB8AC3E}">
        <p14:creationId xmlns:p14="http://schemas.microsoft.com/office/powerpoint/2010/main" val="21583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B1557E-B9BE-BCB5-912A-85AF2050D09A}"/>
              </a:ext>
            </a:extLst>
          </p:cNvPr>
          <p:cNvSpPr>
            <a:spLocks noGrp="1"/>
          </p:cNvSpPr>
          <p:nvPr>
            <p:ph type="title"/>
          </p:nvPr>
        </p:nvSpPr>
        <p:spPr>
          <a:xfrm>
            <a:off x="7181723" y="609600"/>
            <a:ext cx="4512989" cy="2227730"/>
          </a:xfrm>
        </p:spPr>
        <p:txBody>
          <a:bodyPr anchor="ctr">
            <a:normAutofit/>
          </a:bodyPr>
          <a:lstStyle/>
          <a:p>
            <a:pPr algn="ctr"/>
            <a:r>
              <a:rPr lang="en-US" dirty="0">
                <a:solidFill>
                  <a:srgbClr val="FFFFFF"/>
                </a:solidFill>
              </a:rPr>
              <a:t>PFE Goals</a:t>
            </a:r>
          </a:p>
        </p:txBody>
      </p:sp>
      <p:sp>
        <p:nvSpPr>
          <p:cNvPr id="28" name="Content Placeholder 7">
            <a:extLst>
              <a:ext uri="{FF2B5EF4-FFF2-40B4-BE49-F238E27FC236}">
                <a16:creationId xmlns:a16="http://schemas.microsoft.com/office/drawing/2014/main" id="{FE7F8840-EF74-BCDD-9252-B8D13B189DF1}"/>
              </a:ext>
            </a:extLst>
          </p:cNvPr>
          <p:cNvSpPr>
            <a:spLocks noGrp="1"/>
          </p:cNvSpPr>
          <p:nvPr>
            <p:ph idx="1"/>
          </p:nvPr>
        </p:nvSpPr>
        <p:spPr>
          <a:xfrm>
            <a:off x="7181724" y="2309583"/>
            <a:ext cx="4512988" cy="3317938"/>
          </a:xfrm>
        </p:spPr>
        <p:txBody>
          <a:bodyPr anchor="t">
            <a:normAutofit/>
          </a:bodyPr>
          <a:lstStyle/>
          <a:p>
            <a:r>
              <a:rPr lang="en-US" dirty="0">
                <a:solidFill>
                  <a:srgbClr val="FFFFFF"/>
                </a:solidFill>
              </a:rPr>
              <a:t>Ease isolation and loneliness of the elderly by promoting connection.</a:t>
            </a:r>
          </a:p>
          <a:p>
            <a:endParaRPr lang="en-US" dirty="0">
              <a:solidFill>
                <a:srgbClr val="FFFFFF"/>
              </a:solidFill>
            </a:endParaRPr>
          </a:p>
          <a:p>
            <a:r>
              <a:rPr lang="en-US" dirty="0">
                <a:solidFill>
                  <a:srgbClr val="FFFFFF"/>
                </a:solidFill>
              </a:rPr>
              <a:t>For students and mentors to create intergenerational relationships and experience the blessing of service.</a:t>
            </a:r>
          </a:p>
          <a:p>
            <a:endParaRPr lang="en-US" dirty="0">
              <a:solidFill>
                <a:srgbClr val="FFFFFF"/>
              </a:solidFill>
            </a:endParaRPr>
          </a:p>
          <a:p>
            <a:r>
              <a:rPr lang="en-US" dirty="0">
                <a:solidFill>
                  <a:srgbClr val="FFFFFF"/>
                </a:solidFill>
              </a:rPr>
              <a:t>Support Adventist Education by awarding tuition scholarship</a:t>
            </a:r>
          </a:p>
        </p:txBody>
      </p:sp>
      <p:pic>
        <p:nvPicPr>
          <p:cNvPr id="3" name="Online Media 2" descr="PFE Legacy Story">
            <a:hlinkClick r:id="" action="ppaction://media"/>
            <a:extLst>
              <a:ext uri="{FF2B5EF4-FFF2-40B4-BE49-F238E27FC236}">
                <a16:creationId xmlns:a16="http://schemas.microsoft.com/office/drawing/2014/main" id="{8B1B91CA-7286-A9AD-93A8-0E08C9136B16}"/>
              </a:ext>
            </a:extLst>
          </p:cNvPr>
          <p:cNvPicPr>
            <a:picLocks noRot="1" noChangeAspect="1"/>
          </p:cNvPicPr>
          <p:nvPr>
            <a:videoFile r:link="rId1"/>
          </p:nvPr>
        </p:nvPicPr>
        <p:blipFill>
          <a:blip r:embed="rId3"/>
          <a:stretch>
            <a:fillRect/>
          </a:stretch>
        </p:blipFill>
        <p:spPr>
          <a:xfrm>
            <a:off x="226159" y="2234285"/>
            <a:ext cx="5122575" cy="2894255"/>
          </a:xfrm>
          <a:prstGeom prst="rect">
            <a:avLst/>
          </a:prstGeom>
        </p:spPr>
      </p:pic>
    </p:spTree>
    <p:extLst>
      <p:ext uri="{BB962C8B-B14F-4D97-AF65-F5344CB8AC3E}">
        <p14:creationId xmlns:p14="http://schemas.microsoft.com/office/powerpoint/2010/main" val="262050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B752-D361-A64A-AE88-E2888D3CB3F1}"/>
              </a:ext>
            </a:extLst>
          </p:cNvPr>
          <p:cNvSpPr>
            <a:spLocks noGrp="1"/>
          </p:cNvSpPr>
          <p:nvPr>
            <p:ph type="title"/>
          </p:nvPr>
        </p:nvSpPr>
        <p:spPr/>
        <p:txBody>
          <a:bodyPr anchor="ctr">
            <a:normAutofit/>
          </a:bodyPr>
          <a:lstStyle/>
          <a:p>
            <a:r>
              <a:rPr lang="en-US" dirty="0"/>
              <a:t>SFFC Foundation</a:t>
            </a:r>
          </a:p>
        </p:txBody>
      </p:sp>
      <p:sp>
        <p:nvSpPr>
          <p:cNvPr id="3" name="Content Placeholder 2">
            <a:extLst>
              <a:ext uri="{FF2B5EF4-FFF2-40B4-BE49-F238E27FC236}">
                <a16:creationId xmlns:a16="http://schemas.microsoft.com/office/drawing/2014/main" id="{E49CE19C-49B5-634E-87F7-459B9EE66B03}"/>
              </a:ext>
            </a:extLst>
          </p:cNvPr>
          <p:cNvSpPr>
            <a:spLocks noGrp="1"/>
          </p:cNvSpPr>
          <p:nvPr>
            <p:ph idx="1"/>
          </p:nvPr>
        </p:nvSpPr>
        <p:spPr>
          <a:xfrm>
            <a:off x="801665" y="1930400"/>
            <a:ext cx="8891122" cy="3026306"/>
          </a:xfrm>
        </p:spPr>
        <p:txBody>
          <a:bodyPr vert="horz" lIns="91440" tIns="45720" rIns="91440" bIns="45720" rtlCol="0" anchor="t">
            <a:normAutofit/>
          </a:bodyPr>
          <a:lstStyle/>
          <a:p>
            <a:pPr marL="0" indent="0" defTabSz="603504">
              <a:spcBef>
                <a:spcPts val="462"/>
              </a:spcBef>
              <a:buNone/>
            </a:pPr>
            <a:r>
              <a:rPr lang="en-US" sz="1600" kern="1200" dirty="0">
                <a:solidFill>
                  <a:schemeClr val="tx1">
                    <a:lumMod val="65000"/>
                    <a:lumOff val="35000"/>
                  </a:schemeClr>
                </a:solidFill>
                <a:latin typeface="+mn-lt"/>
                <a:ea typeface="+mn-ea"/>
                <a:cs typeface="+mn-cs"/>
              </a:rPr>
              <a:t>The SFFC Foundation is a nonprofit organization based in Nashville, TN. Our current initiatives include the PFE Scholarship, Nourish Grants for individuals/families, and Dream Grants to support programs created by other nonprofits.</a:t>
            </a:r>
          </a:p>
          <a:p>
            <a:pPr marL="0" indent="0" defTabSz="603504">
              <a:spcBef>
                <a:spcPts val="462"/>
              </a:spcBef>
              <a:buNone/>
            </a:pPr>
            <a:endParaRPr lang="en-US" sz="1600" kern="1200" dirty="0">
              <a:solidFill>
                <a:schemeClr val="tx1">
                  <a:lumMod val="65000"/>
                  <a:lumOff val="35000"/>
                </a:schemeClr>
              </a:solidFill>
              <a:latin typeface="+mn-lt"/>
              <a:ea typeface="+mn-ea"/>
              <a:cs typeface="+mn-cs"/>
            </a:endParaRPr>
          </a:p>
          <a:p>
            <a:pPr marL="0" indent="0" algn="ctr" defTabSz="603504">
              <a:spcBef>
                <a:spcPts val="462"/>
              </a:spcBef>
              <a:buNone/>
            </a:pPr>
            <a:r>
              <a:rPr lang="en-US" sz="1600" b="1" kern="1200" dirty="0">
                <a:solidFill>
                  <a:schemeClr val="tx1">
                    <a:lumMod val="65000"/>
                    <a:lumOff val="35000"/>
                  </a:schemeClr>
                </a:solidFill>
                <a:latin typeface="+mn-lt"/>
                <a:ea typeface="+mn-ea"/>
                <a:cs typeface="+mn-cs"/>
              </a:rPr>
              <a:t>Administration Team</a:t>
            </a:r>
          </a:p>
          <a:p>
            <a:pPr marL="0" indent="0" defTabSz="603504">
              <a:spcBef>
                <a:spcPts val="462"/>
              </a:spcBef>
              <a:buNone/>
            </a:pPr>
            <a:r>
              <a:rPr lang="en-US" sz="1600" kern="1200" dirty="0">
                <a:solidFill>
                  <a:schemeClr val="tx1">
                    <a:lumMod val="65000"/>
                    <a:lumOff val="35000"/>
                  </a:schemeClr>
                </a:solidFill>
                <a:latin typeface="+mn-lt"/>
                <a:ea typeface="+mn-ea"/>
                <a:cs typeface="+mn-cs"/>
              </a:rPr>
              <a:t>   Ashley Beisiegel                                                                          Jackie Downs		              </a:t>
            </a:r>
          </a:p>
          <a:p>
            <a:pPr marL="0" indent="0" defTabSz="603504">
              <a:spcBef>
                <a:spcPts val="462"/>
              </a:spcBef>
              <a:buNone/>
            </a:pPr>
            <a:r>
              <a:rPr lang="en-US" sz="1600" kern="1200" dirty="0">
                <a:solidFill>
                  <a:schemeClr val="tx1">
                    <a:lumMod val="65000"/>
                    <a:lumOff val="35000"/>
                  </a:schemeClr>
                </a:solidFill>
                <a:latin typeface="+mn-lt"/>
                <a:ea typeface="+mn-ea"/>
                <a:cs typeface="+mn-cs"/>
              </a:rPr>
              <a:t>K-8 Program Officer                                                                 9-12 Program Officer	</a:t>
            </a:r>
            <a:r>
              <a:rPr lang="en-US" sz="1320" kern="1200" dirty="0">
                <a:solidFill>
                  <a:schemeClr val="tx1">
                    <a:lumMod val="65000"/>
                    <a:lumOff val="35000"/>
                  </a:schemeClr>
                </a:solidFill>
                <a:latin typeface="+mn-lt"/>
                <a:ea typeface="+mn-ea"/>
                <a:cs typeface="+mn-cs"/>
              </a:rPr>
              <a:t>	            </a:t>
            </a:r>
          </a:p>
          <a:p>
            <a:pPr marL="0" indent="0" defTabSz="603504">
              <a:spcBef>
                <a:spcPts val="462"/>
              </a:spcBef>
              <a:buNone/>
            </a:pPr>
            <a:endParaRPr lang="en-US" sz="1320" kern="1200" dirty="0">
              <a:solidFill>
                <a:schemeClr val="tx1">
                  <a:lumMod val="65000"/>
                  <a:lumOff val="35000"/>
                </a:schemeClr>
              </a:solidFill>
              <a:latin typeface="+mn-lt"/>
              <a:ea typeface="+mn-ea"/>
              <a:cs typeface="+mn-cs"/>
            </a:endParaRPr>
          </a:p>
          <a:p>
            <a:pPr marL="0" indent="0">
              <a:buNone/>
            </a:pPr>
            <a:endParaRPr lang="en-US" dirty="0"/>
          </a:p>
        </p:txBody>
      </p:sp>
      <p:pic>
        <p:nvPicPr>
          <p:cNvPr id="5" name="Picture 4" descr="A person standing in front of a flowering tree&#10;&#10;Description automatically generated with medium confidence">
            <a:extLst>
              <a:ext uri="{FF2B5EF4-FFF2-40B4-BE49-F238E27FC236}">
                <a16:creationId xmlns:a16="http://schemas.microsoft.com/office/drawing/2014/main" id="{C31EDC00-8156-9B4A-AB15-CE087BACE7EF}"/>
              </a:ext>
            </a:extLst>
          </p:cNvPr>
          <p:cNvPicPr>
            <a:picLocks noChangeAspect="1"/>
          </p:cNvPicPr>
          <p:nvPr/>
        </p:nvPicPr>
        <p:blipFill rotWithShape="1">
          <a:blip r:embed="rId2"/>
          <a:srcRect l="9515" t="36228" r="16697"/>
          <a:stretch/>
        </p:blipFill>
        <p:spPr>
          <a:xfrm>
            <a:off x="1114816" y="4340446"/>
            <a:ext cx="1294871" cy="1490605"/>
          </a:xfrm>
          <a:prstGeom prst="rect">
            <a:avLst/>
          </a:prstGeom>
        </p:spPr>
      </p:pic>
      <p:sp>
        <p:nvSpPr>
          <p:cNvPr id="12" name="TextBox 11">
            <a:extLst>
              <a:ext uri="{FF2B5EF4-FFF2-40B4-BE49-F238E27FC236}">
                <a16:creationId xmlns:a16="http://schemas.microsoft.com/office/drawing/2014/main" id="{10FD7C00-A6EB-E240-B74A-BD59B01594BA}"/>
              </a:ext>
            </a:extLst>
          </p:cNvPr>
          <p:cNvSpPr txBox="1"/>
          <p:nvPr/>
        </p:nvSpPr>
        <p:spPr>
          <a:xfrm>
            <a:off x="3351766" y="5772499"/>
            <a:ext cx="3247803" cy="275140"/>
          </a:xfrm>
          <a:prstGeom prst="rect">
            <a:avLst/>
          </a:prstGeom>
          <a:noFill/>
        </p:spPr>
        <p:txBody>
          <a:bodyPr wrap="square" rtlCol="0">
            <a:spAutoFit/>
          </a:bodyPr>
          <a:lstStyle/>
          <a:p>
            <a:pPr defTabSz="603504">
              <a:spcAft>
                <a:spcPts val="600"/>
              </a:spcAft>
            </a:pPr>
            <a:r>
              <a:rPr lang="en-US" sz="1188" i="1" kern="1200" dirty="0">
                <a:latin typeface="+mn-lt"/>
                <a:ea typeface="+mn-ea"/>
                <a:cs typeface="+mn-cs"/>
              </a:rPr>
              <a:t>Office Number: (615) 675-0450</a:t>
            </a:r>
            <a:endParaRPr lang="en-US" i="1" dirty="0"/>
          </a:p>
        </p:txBody>
      </p:sp>
      <p:pic>
        <p:nvPicPr>
          <p:cNvPr id="6" name="Picture 5" descr="A group of people posing for a photo&#10;&#10;Description automatically generated">
            <a:extLst>
              <a:ext uri="{FF2B5EF4-FFF2-40B4-BE49-F238E27FC236}">
                <a16:creationId xmlns:a16="http://schemas.microsoft.com/office/drawing/2014/main" id="{AEB4ADD3-9E20-20B1-BD5D-AF5A1F8AE899}"/>
              </a:ext>
            </a:extLst>
          </p:cNvPr>
          <p:cNvPicPr>
            <a:picLocks noChangeAspect="1"/>
          </p:cNvPicPr>
          <p:nvPr/>
        </p:nvPicPr>
        <p:blipFill rotWithShape="1">
          <a:blip r:embed="rId3"/>
          <a:srcRect l="40505" t="22562" r="49664" b="62396"/>
          <a:stretch/>
        </p:blipFill>
        <p:spPr>
          <a:xfrm>
            <a:off x="7114784" y="4340446"/>
            <a:ext cx="1298956" cy="1490605"/>
          </a:xfrm>
          <a:prstGeom prst="rect">
            <a:avLst/>
          </a:prstGeom>
        </p:spPr>
      </p:pic>
    </p:spTree>
    <p:extLst>
      <p:ext uri="{BB962C8B-B14F-4D97-AF65-F5344CB8AC3E}">
        <p14:creationId xmlns:p14="http://schemas.microsoft.com/office/powerpoint/2010/main" val="54426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8A1B-48FC-2741-BCEE-21BC8FF7626D}"/>
              </a:ext>
            </a:extLst>
          </p:cNvPr>
          <p:cNvSpPr>
            <a:spLocks noGrp="1"/>
          </p:cNvSpPr>
          <p:nvPr>
            <p:ph type="title"/>
          </p:nvPr>
        </p:nvSpPr>
        <p:spPr>
          <a:xfrm>
            <a:off x="821591" y="1060312"/>
            <a:ext cx="8239481" cy="729398"/>
          </a:xfrm>
        </p:spPr>
        <p:txBody>
          <a:bodyPr/>
          <a:lstStyle/>
          <a:p>
            <a:r>
              <a:rPr lang="en-US"/>
              <a:t>Coordinator Job Description</a:t>
            </a:r>
          </a:p>
        </p:txBody>
      </p:sp>
      <p:sp>
        <p:nvSpPr>
          <p:cNvPr id="3" name="Content Placeholder 2">
            <a:extLst>
              <a:ext uri="{FF2B5EF4-FFF2-40B4-BE49-F238E27FC236}">
                <a16:creationId xmlns:a16="http://schemas.microsoft.com/office/drawing/2014/main" id="{9443E216-C5E9-C64A-83EE-7634CE22F736}"/>
              </a:ext>
            </a:extLst>
          </p:cNvPr>
          <p:cNvSpPr>
            <a:spLocks noGrp="1"/>
          </p:cNvSpPr>
          <p:nvPr>
            <p:ph idx="1"/>
          </p:nvPr>
        </p:nvSpPr>
        <p:spPr>
          <a:xfrm>
            <a:off x="860817" y="2452249"/>
            <a:ext cx="7525797" cy="3245779"/>
          </a:xfrm>
        </p:spPr>
        <p:txBody>
          <a:bodyPr vert="horz" lIns="45720" tIns="45720" rIns="45720" bIns="45720" rtlCol="0" anchor="t">
            <a:normAutofit lnSpcReduction="10000"/>
          </a:bodyPr>
          <a:lstStyle/>
          <a:p>
            <a:pPr>
              <a:buFont typeface="Wingdings" pitchFamily="2" charset="2"/>
              <a:buChar char="q"/>
            </a:pPr>
            <a:r>
              <a:rPr lang="en-US" dirty="0"/>
              <a:t>Manage PFE</a:t>
            </a:r>
            <a:r>
              <a:rPr lang="en-US" sz="1800" dirty="0"/>
              <a:t> student selection process.</a:t>
            </a:r>
            <a:endParaRPr lang="en-US" dirty="0"/>
          </a:p>
          <a:p>
            <a:pPr>
              <a:buFont typeface="Wingdings" pitchFamily="2" charset="2"/>
              <a:buChar char="q"/>
            </a:pPr>
            <a:r>
              <a:rPr lang="en-US" sz="1800" dirty="0"/>
              <a:t>Provide </a:t>
            </a:r>
            <a:r>
              <a:rPr lang="en-US" dirty="0"/>
              <a:t>orientation</a:t>
            </a:r>
            <a:r>
              <a:rPr lang="en-US" sz="1800" dirty="0"/>
              <a:t> for students and </a:t>
            </a:r>
            <a:r>
              <a:rPr lang="en-US" dirty="0"/>
              <a:t>parents before visits begin. (PowerPoint available) </a:t>
            </a:r>
            <a:endParaRPr lang="en-US" sz="1600" dirty="0"/>
          </a:p>
          <a:p>
            <a:pPr marL="685800" lvl="1">
              <a:buFont typeface="Wingdings" pitchFamily="2" charset="2"/>
              <a:buChar char="Ø"/>
            </a:pPr>
            <a:r>
              <a:rPr lang="en-US" dirty="0"/>
              <a:t>Confirm that student is matched with a mentor in compliance with PFE guidelines.</a:t>
            </a:r>
          </a:p>
          <a:p>
            <a:pPr>
              <a:buFont typeface="Wingdings" pitchFamily="2" charset="2"/>
              <a:buChar char="q"/>
            </a:pPr>
            <a:r>
              <a:rPr lang="en-US" dirty="0"/>
              <a:t>Provide a Mentor Orientation. (PowerPoint available)</a:t>
            </a:r>
          </a:p>
          <a:p>
            <a:pPr>
              <a:buFont typeface="Wingdings" pitchFamily="2" charset="2"/>
              <a:buChar char="q"/>
            </a:pPr>
            <a:r>
              <a:rPr lang="en-US" sz="1800" dirty="0"/>
              <a:t>Review </a:t>
            </a:r>
            <a:r>
              <a:rPr lang="en-US" dirty="0"/>
              <a:t>reflections</a:t>
            </a:r>
            <a:r>
              <a:rPr lang="en-US" sz="1800" dirty="0"/>
              <a:t> </a:t>
            </a:r>
            <a:r>
              <a:rPr lang="en-US" sz="1800" b="1" dirty="0"/>
              <a:t>weekly -</a:t>
            </a:r>
            <a:r>
              <a:rPr lang="en-US" sz="1800" dirty="0"/>
              <a:t>provide needed feedback to student.</a:t>
            </a:r>
            <a:endParaRPr lang="en-US" dirty="0"/>
          </a:p>
          <a:p>
            <a:pPr>
              <a:buFont typeface="Wingdings" pitchFamily="2" charset="2"/>
              <a:buChar char="q"/>
            </a:pPr>
            <a:r>
              <a:rPr lang="en-US" dirty="0"/>
              <a:t>Monthly check-ins with mentors.</a:t>
            </a:r>
          </a:p>
          <a:p>
            <a:pPr>
              <a:buFont typeface="Wingdings" pitchFamily="2" charset="2"/>
              <a:buChar char="q"/>
            </a:pPr>
            <a:r>
              <a:rPr lang="en-US" dirty="0"/>
              <a:t>Communicate with SFFC Foundation as needed for support.</a:t>
            </a:r>
          </a:p>
          <a:p>
            <a:pPr marL="0" indent="0">
              <a:buNone/>
            </a:pPr>
            <a:endParaRPr lang="en-US" sz="1800" dirty="0"/>
          </a:p>
          <a:p>
            <a:pPr marL="457200" indent="-457200">
              <a:buFont typeface="Wingdings 3" charset="2"/>
              <a:buAutoNum type="arabicPeriod"/>
            </a:pPr>
            <a:endParaRPr lang="en-US" dirty="0">
              <a:ea typeface="+mn-lt"/>
              <a:cs typeface="+mn-lt"/>
            </a:endParaRPr>
          </a:p>
          <a:p>
            <a:pPr marL="457200" indent="-457200">
              <a:buFont typeface="Trebuchet MS" panose="020B0603020202020204"/>
              <a:buAutoNum type="arabicPeriod"/>
            </a:pPr>
            <a:endParaRPr lang="en-US" dirty="0"/>
          </a:p>
          <a:p>
            <a:pPr marL="0" indent="0">
              <a:buNone/>
            </a:pPr>
            <a:endParaRPr lang="en-US" dirty="0"/>
          </a:p>
          <a:p>
            <a:pPr marL="457200" indent="-457200">
              <a:buFont typeface="Tw Cen MT Condensed" panose="020B0606020104020203"/>
              <a:buAutoNum type="arabicPeriod"/>
            </a:pPr>
            <a:endParaRPr lang="en-US" dirty="0"/>
          </a:p>
          <a:p>
            <a:pPr marL="0" indent="0">
              <a:buNone/>
            </a:pPr>
            <a:endParaRPr lang="en-US" dirty="0"/>
          </a:p>
          <a:p>
            <a:pPr>
              <a:buNone/>
            </a:pPr>
            <a:endParaRPr lang="en-US" dirty="0"/>
          </a:p>
        </p:txBody>
      </p:sp>
      <p:pic>
        <p:nvPicPr>
          <p:cNvPr id="4" name="Picture 4" descr="A close up of a device&#10;&#10;Description generated with high confidence">
            <a:extLst>
              <a:ext uri="{FF2B5EF4-FFF2-40B4-BE49-F238E27FC236}">
                <a16:creationId xmlns:a16="http://schemas.microsoft.com/office/drawing/2014/main" id="{039AF624-FFF9-4197-B7B2-C22B5F839F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21589" y="703268"/>
            <a:ext cx="1612150" cy="1612150"/>
          </a:xfrm>
          <a:prstGeom prst="rect">
            <a:avLst/>
          </a:prstGeom>
        </p:spPr>
      </p:pic>
    </p:spTree>
    <p:extLst>
      <p:ext uri="{BB962C8B-B14F-4D97-AF65-F5344CB8AC3E}">
        <p14:creationId xmlns:p14="http://schemas.microsoft.com/office/powerpoint/2010/main" val="116365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F2A8-658B-EB4E-9C79-35B52B3ED42A}"/>
              </a:ext>
            </a:extLst>
          </p:cNvPr>
          <p:cNvSpPr>
            <a:spLocks noGrp="1"/>
          </p:cNvSpPr>
          <p:nvPr>
            <p:ph type="title"/>
          </p:nvPr>
        </p:nvSpPr>
        <p:spPr/>
        <p:txBody>
          <a:bodyPr anchor="t">
            <a:normAutofit/>
          </a:bodyPr>
          <a:lstStyle/>
          <a:p>
            <a:pPr algn="ctr"/>
            <a:r>
              <a:rPr lang="en-US" dirty="0"/>
              <a:t>                      Student Selection </a:t>
            </a:r>
          </a:p>
        </p:txBody>
      </p:sp>
      <p:sp>
        <p:nvSpPr>
          <p:cNvPr id="3" name="Content Placeholder 2">
            <a:extLst>
              <a:ext uri="{FF2B5EF4-FFF2-40B4-BE49-F238E27FC236}">
                <a16:creationId xmlns:a16="http://schemas.microsoft.com/office/drawing/2014/main" id="{CFEF89B2-45FB-D24C-9371-AE53F879F487}"/>
              </a:ext>
            </a:extLst>
          </p:cNvPr>
          <p:cNvSpPr>
            <a:spLocks noGrp="1"/>
          </p:cNvSpPr>
          <p:nvPr>
            <p:ph idx="1"/>
          </p:nvPr>
        </p:nvSpPr>
        <p:spPr>
          <a:xfrm>
            <a:off x="3879057" y="1456698"/>
            <a:ext cx="5937040" cy="4692886"/>
          </a:xfrm>
        </p:spPr>
        <p:txBody>
          <a:bodyPr vert="horz" lIns="45720" tIns="45720" rIns="45720" bIns="45720" rtlCol="0" anchor="t">
            <a:normAutofit/>
          </a:bodyPr>
          <a:lstStyle/>
          <a:p>
            <a:pPr marL="0" indent="0">
              <a:buNone/>
            </a:pPr>
            <a:endParaRPr lang="en-US" dirty="0"/>
          </a:p>
          <a:p>
            <a:pPr marL="342900" indent="-342900">
              <a:buFont typeface="Wingdings" panose="020B0602020104020603" pitchFamily="34" charset="0"/>
              <a:buChar char="v"/>
            </a:pPr>
            <a:r>
              <a:rPr lang="en-US" dirty="0"/>
              <a:t>Students and parents who are passionate about serving others.</a:t>
            </a:r>
          </a:p>
          <a:p>
            <a:pPr marL="342900" indent="-342900">
              <a:buFont typeface="Wingdings" panose="020B0602020104020603" pitchFamily="34" charset="0"/>
              <a:buChar char="v"/>
            </a:pPr>
            <a:r>
              <a:rPr lang="en-US" dirty="0"/>
              <a:t>Students who would benefit from a positive intergenerational connection.</a:t>
            </a:r>
          </a:p>
          <a:p>
            <a:pPr>
              <a:buFont typeface="Wingdings" panose="020B0602020104020603" pitchFamily="34" charset="0"/>
              <a:buChar char="v"/>
            </a:pPr>
            <a:r>
              <a:rPr lang="en-US" dirty="0"/>
              <a:t>Students/parents able to commit to consistent, weekly visits.</a:t>
            </a:r>
          </a:p>
          <a:p>
            <a:pPr>
              <a:buFont typeface="Wingdings" panose="020B0602020104020603" pitchFamily="34" charset="0"/>
              <a:buChar char="v"/>
            </a:pPr>
            <a:endParaRPr lang="en-US"/>
          </a:p>
          <a:p>
            <a:pPr>
              <a:buFont typeface="Wingdings" panose="020B0602020104020603" pitchFamily="34" charset="0"/>
              <a:buChar char="v"/>
            </a:pPr>
            <a:endParaRPr lang="en-US" dirty="0"/>
          </a:p>
          <a:p>
            <a:pPr marL="0" indent="0" algn="ctr">
              <a:buNone/>
            </a:pPr>
            <a:r>
              <a:rPr lang="en-US" sz="2000" b="1" dirty="0"/>
              <a:t>PFE is </a:t>
            </a:r>
            <a:r>
              <a:rPr lang="en-US" sz="2000" b="1" u="sng" dirty="0"/>
              <a:t>not</a:t>
            </a:r>
            <a:r>
              <a:rPr lang="en-US" sz="2000" b="1" dirty="0"/>
              <a:t> a financial needs-based program.</a:t>
            </a:r>
          </a:p>
          <a:p>
            <a:pPr marL="342900" indent="-342900">
              <a:buFont typeface="Wingdings" panose="020B0602020104020603" pitchFamily="34" charset="0"/>
              <a:buChar char="v"/>
            </a:pPr>
            <a:endParaRPr lang="en-US"/>
          </a:p>
          <a:p>
            <a:pPr marL="0" indent="0">
              <a:buNone/>
            </a:pPr>
            <a:endParaRPr lang="en-US" dirty="0"/>
          </a:p>
          <a:p>
            <a:endParaRPr lang="en-US"/>
          </a:p>
          <a:p>
            <a:pPr marL="0" indent="0">
              <a:buNone/>
            </a:pPr>
            <a:endParaRPr lang="en-US"/>
          </a:p>
        </p:txBody>
      </p:sp>
      <p:pic>
        <p:nvPicPr>
          <p:cNvPr id="10" name="Picture 11" descr="A person in a striped shirt&#10;&#10;Description generated with high confidence">
            <a:extLst>
              <a:ext uri="{FF2B5EF4-FFF2-40B4-BE49-F238E27FC236}">
                <a16:creationId xmlns:a16="http://schemas.microsoft.com/office/drawing/2014/main" id="{5A65515E-2A83-453A-9A8F-D9E40899CC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922" r="4" b="5362"/>
          <a:stretch/>
        </p:blipFill>
        <p:spPr>
          <a:xfrm>
            <a:off x="677334" y="1455440"/>
            <a:ext cx="2787410" cy="3477550"/>
          </a:xfrm>
          <a:prstGeom prst="rect">
            <a:avLst/>
          </a:prstGeom>
        </p:spPr>
      </p:pic>
    </p:spTree>
    <p:extLst>
      <p:ext uri="{BB962C8B-B14F-4D97-AF65-F5344CB8AC3E}">
        <p14:creationId xmlns:p14="http://schemas.microsoft.com/office/powerpoint/2010/main" val="51282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26CE-4DF5-7841-ABDD-ECDC4F756347}"/>
              </a:ext>
            </a:extLst>
          </p:cNvPr>
          <p:cNvSpPr>
            <a:spLocks noGrp="1"/>
          </p:cNvSpPr>
          <p:nvPr>
            <p:ph type="title"/>
          </p:nvPr>
        </p:nvSpPr>
        <p:spPr/>
        <p:txBody>
          <a:bodyPr anchor="t">
            <a:normAutofit/>
          </a:bodyPr>
          <a:lstStyle/>
          <a:p>
            <a:r>
              <a:rPr lang="en-US"/>
              <a:t>Student/Parent Orientation</a:t>
            </a:r>
          </a:p>
        </p:txBody>
      </p:sp>
      <p:sp>
        <p:nvSpPr>
          <p:cNvPr id="3" name="Content Placeholder 2">
            <a:extLst>
              <a:ext uri="{FF2B5EF4-FFF2-40B4-BE49-F238E27FC236}">
                <a16:creationId xmlns:a16="http://schemas.microsoft.com/office/drawing/2014/main" id="{D380BFB4-D92A-5743-8371-AEDF2E9E0132}"/>
              </a:ext>
            </a:extLst>
          </p:cNvPr>
          <p:cNvSpPr>
            <a:spLocks noGrp="1"/>
          </p:cNvSpPr>
          <p:nvPr>
            <p:ph idx="1"/>
          </p:nvPr>
        </p:nvSpPr>
        <p:spPr>
          <a:xfrm>
            <a:off x="676691" y="1716065"/>
            <a:ext cx="8735279" cy="4675871"/>
          </a:xfrm>
        </p:spPr>
        <p:txBody>
          <a:bodyPr vert="horz" lIns="45720" tIns="45720" rIns="45720" bIns="45720" rtlCol="0" anchor="t">
            <a:noAutofit/>
          </a:bodyPr>
          <a:lstStyle/>
          <a:p>
            <a:pPr marL="0" indent="0">
              <a:lnSpc>
                <a:spcPct val="90000"/>
              </a:lnSpc>
              <a:buNone/>
            </a:pPr>
            <a:r>
              <a:rPr lang="en-US" b="1" dirty="0"/>
              <a:t>Student and parent MUST attend PFE orientation prior to visits beginning. </a:t>
            </a:r>
            <a:endParaRPr lang="en-US" dirty="0"/>
          </a:p>
          <a:p>
            <a:pPr marL="0" indent="0">
              <a:lnSpc>
                <a:spcPct val="90000"/>
              </a:lnSpc>
              <a:buNone/>
            </a:pPr>
            <a:r>
              <a:rPr lang="en-US" sz="1600" i="1" dirty="0"/>
              <a:t>         (even if they have participated in previous years)</a:t>
            </a:r>
            <a:endParaRPr lang="en-US" dirty="0"/>
          </a:p>
          <a:p>
            <a:pPr marL="0" indent="0">
              <a:lnSpc>
                <a:spcPct val="90000"/>
              </a:lnSpc>
              <a:buNone/>
            </a:pPr>
            <a:endParaRPr lang="en-US" sz="1600" i="1" dirty="0"/>
          </a:p>
          <a:p>
            <a:pPr marL="0" indent="0">
              <a:lnSpc>
                <a:spcPct val="90000"/>
              </a:lnSpc>
              <a:buNone/>
            </a:pPr>
            <a:r>
              <a:rPr lang="en-US" b="1" dirty="0"/>
              <a:t>Orientation:</a:t>
            </a:r>
          </a:p>
          <a:p>
            <a:pPr marL="285750" indent="-285750">
              <a:lnSpc>
                <a:spcPct val="90000"/>
              </a:lnSpc>
              <a:buFont typeface="Wingdings" panose="020B0602020104020603" pitchFamily="34" charset="0"/>
              <a:buChar char="v"/>
            </a:pPr>
            <a:r>
              <a:rPr lang="en-US" sz="1600" dirty="0"/>
              <a:t>Does not count as scholarship time and will not be paid.</a:t>
            </a:r>
          </a:p>
          <a:p>
            <a:pPr marL="285750" indent="-285750">
              <a:lnSpc>
                <a:spcPct val="90000"/>
              </a:lnSpc>
              <a:buFont typeface="Wingdings" panose="020B0602020104020603" pitchFamily="34" charset="0"/>
              <a:buChar char="v"/>
            </a:pPr>
            <a:r>
              <a:rPr lang="en-US" sz="1600" dirty="0"/>
              <a:t>Must explain:</a:t>
            </a:r>
          </a:p>
          <a:p>
            <a:pPr marL="447675" lvl="2">
              <a:lnSpc>
                <a:spcPct val="90000"/>
              </a:lnSpc>
            </a:pPr>
            <a:r>
              <a:rPr lang="en-US" sz="1600" dirty="0"/>
              <a:t>Expectations of students in PFE programming.</a:t>
            </a:r>
          </a:p>
          <a:p>
            <a:pPr marL="447675" lvl="2">
              <a:lnSpc>
                <a:spcPct val="90000"/>
              </a:lnSpc>
            </a:pPr>
            <a:r>
              <a:rPr lang="en-US" sz="1600" dirty="0"/>
              <a:t>The importance of choosing the correct mentor.</a:t>
            </a:r>
          </a:p>
          <a:p>
            <a:pPr marL="447675" lvl="2">
              <a:lnSpc>
                <a:spcPct val="90000"/>
              </a:lnSpc>
            </a:pPr>
            <a:r>
              <a:rPr lang="en-US" sz="1600" dirty="0"/>
              <a:t>The application and reflection processes.</a:t>
            </a:r>
          </a:p>
          <a:p>
            <a:pPr marL="447675" lvl="2">
              <a:lnSpc>
                <a:spcPct val="90000"/>
              </a:lnSpc>
            </a:pPr>
            <a:r>
              <a:rPr lang="en-US" sz="1600" dirty="0"/>
              <a:t>Eligibility/ineligibility for receiving scholarship </a:t>
            </a:r>
            <a:r>
              <a:rPr lang="en-US" sz="1600" i="1" dirty="0"/>
              <a:t>(all or nothing)</a:t>
            </a:r>
          </a:p>
          <a:p>
            <a:pPr marL="447675" lvl="2">
              <a:lnSpc>
                <a:spcPct val="90000"/>
              </a:lnSpc>
            </a:pPr>
            <a:endParaRPr lang="en-US" sz="1600" dirty="0"/>
          </a:p>
          <a:p>
            <a:pPr marL="0" indent="0">
              <a:lnSpc>
                <a:spcPct val="90000"/>
              </a:lnSpc>
              <a:buNone/>
            </a:pPr>
            <a:endParaRPr lang="en-US" sz="1600" dirty="0">
              <a:ea typeface="+mn-lt"/>
              <a:cs typeface="+mn-lt"/>
            </a:endParaRPr>
          </a:p>
          <a:p>
            <a:pPr marL="0" indent="0">
              <a:lnSpc>
                <a:spcPct val="90000"/>
              </a:lnSpc>
              <a:buNone/>
            </a:pPr>
            <a:r>
              <a:rPr lang="en-US" sz="1600" dirty="0">
                <a:ea typeface="+mn-lt"/>
                <a:cs typeface="+mn-lt"/>
              </a:rPr>
              <a:t>   </a:t>
            </a:r>
            <a:endParaRPr lang="en-US" sz="1600" dirty="0">
              <a:highlight>
                <a:srgbClr val="FFFF00"/>
              </a:highlight>
              <a:ea typeface="+mn-lt"/>
              <a:cs typeface="+mn-lt"/>
            </a:endParaRPr>
          </a:p>
          <a:p>
            <a:pPr marL="0" indent="0">
              <a:lnSpc>
                <a:spcPct val="90000"/>
              </a:lnSpc>
              <a:buNone/>
            </a:pPr>
            <a:endParaRPr lang="en-US" sz="1200" dirty="0"/>
          </a:p>
          <a:p>
            <a:pPr>
              <a:lnSpc>
                <a:spcPct val="90000"/>
              </a:lnSpc>
            </a:pPr>
            <a:endParaRPr lang="en-US" sz="1100" dirty="0"/>
          </a:p>
        </p:txBody>
      </p:sp>
    </p:spTree>
    <p:extLst>
      <p:ext uri="{BB962C8B-B14F-4D97-AF65-F5344CB8AC3E}">
        <p14:creationId xmlns:p14="http://schemas.microsoft.com/office/powerpoint/2010/main" val="365574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DEC0-40BF-C842-A6A7-85793F778BFD}"/>
              </a:ext>
            </a:extLst>
          </p:cNvPr>
          <p:cNvSpPr>
            <a:spLocks noGrp="1"/>
          </p:cNvSpPr>
          <p:nvPr>
            <p:ph type="title"/>
          </p:nvPr>
        </p:nvSpPr>
        <p:spPr/>
        <p:txBody>
          <a:bodyPr/>
          <a:lstStyle/>
          <a:p>
            <a:pPr algn="ctr"/>
            <a:r>
              <a:rPr lang="en-US" dirty="0"/>
              <a:t>Student-Mentor Matches</a:t>
            </a:r>
          </a:p>
        </p:txBody>
      </p:sp>
      <p:sp>
        <p:nvSpPr>
          <p:cNvPr id="3" name="Content Placeholder 2">
            <a:extLst>
              <a:ext uri="{FF2B5EF4-FFF2-40B4-BE49-F238E27FC236}">
                <a16:creationId xmlns:a16="http://schemas.microsoft.com/office/drawing/2014/main" id="{D5D94EC1-906F-DB45-BE36-14471DD86411}"/>
              </a:ext>
            </a:extLst>
          </p:cNvPr>
          <p:cNvSpPr>
            <a:spLocks noGrp="1"/>
          </p:cNvSpPr>
          <p:nvPr>
            <p:ph idx="1"/>
          </p:nvPr>
        </p:nvSpPr>
        <p:spPr>
          <a:xfrm>
            <a:off x="682934" y="1262419"/>
            <a:ext cx="8481824" cy="5274403"/>
          </a:xfrm>
        </p:spPr>
        <p:txBody>
          <a:bodyPr vert="horz" lIns="45720" tIns="45720" rIns="45720" bIns="45720" rtlCol="0" anchor="t">
            <a:normAutofit/>
          </a:bodyPr>
          <a:lstStyle/>
          <a:p>
            <a:pPr marL="0" indent="0">
              <a:buNone/>
            </a:pPr>
            <a:r>
              <a:rPr lang="en-US" dirty="0"/>
              <a:t>PFE was designed to ease senior isolation. An appropriate mentor is a cognitively healthy, older adult </a:t>
            </a:r>
            <a:r>
              <a:rPr lang="en-US" b="1" dirty="0"/>
              <a:t>(must be 55+) </a:t>
            </a:r>
            <a:r>
              <a:rPr lang="en-US" dirty="0"/>
              <a:t>or someone with a disability who could use company and/or light assistance around the home.</a:t>
            </a:r>
          </a:p>
          <a:p>
            <a:pPr marL="0" indent="0">
              <a:buNone/>
            </a:pPr>
            <a:r>
              <a:rPr lang="en-US" u="sng" dirty="0"/>
              <a:t>Choosing a Mentor:</a:t>
            </a:r>
          </a:p>
          <a:p>
            <a:pPr marL="0" indent="0">
              <a:buNone/>
            </a:pPr>
            <a:r>
              <a:rPr lang="en-US" sz="1800" dirty="0"/>
              <a:t>Families </a:t>
            </a:r>
            <a:r>
              <a:rPr lang="en-US" dirty="0"/>
              <a:t>can </a:t>
            </a:r>
            <a:r>
              <a:rPr lang="en-US" sz="1800" dirty="0"/>
              <a:t>choose their own mentors (1 for each </a:t>
            </a:r>
            <a:r>
              <a:rPr lang="en-US" dirty="0"/>
              <a:t>child) or you may provide a list of suggested mentors from your community. </a:t>
            </a:r>
          </a:p>
          <a:p>
            <a:pPr marL="0" indent="0">
              <a:buNone/>
            </a:pPr>
            <a:endParaRPr lang="en-US" dirty="0"/>
          </a:p>
          <a:p>
            <a:pPr marL="0" indent="0">
              <a:buNone/>
            </a:pPr>
            <a:r>
              <a:rPr lang="en-US" sz="1800" b="1" u="sng" dirty="0"/>
              <a:t>Non-negotiable </a:t>
            </a:r>
            <a:r>
              <a:rPr lang="en-US" b="1" u="sng" dirty="0"/>
              <a:t>criteria</a:t>
            </a:r>
            <a:r>
              <a:rPr lang="en-US" sz="1800" b="1" u="sng" dirty="0"/>
              <a:t>:</a:t>
            </a:r>
            <a:endParaRPr lang="en-US" b="1" u="sng" dirty="0"/>
          </a:p>
          <a:p>
            <a:pPr marL="285750" indent="-285750">
              <a:buFont typeface="Wingdings" panose="020B0602020104020603" pitchFamily="34" charset="0"/>
              <a:buChar char="v"/>
            </a:pPr>
            <a:r>
              <a:rPr lang="en-US" sz="1800" dirty="0"/>
              <a:t>No nursing home</a:t>
            </a:r>
            <a:r>
              <a:rPr lang="en-US" dirty="0"/>
              <a:t> residents.</a:t>
            </a:r>
          </a:p>
          <a:p>
            <a:pPr marL="285750" indent="-285750">
              <a:buFont typeface="Wingdings" panose="020B0602020104020603" pitchFamily="34" charset="0"/>
              <a:buChar char="v"/>
            </a:pPr>
            <a:r>
              <a:rPr lang="en-US" sz="1800" dirty="0"/>
              <a:t>Cognitively healthy: Individuals who are suffering from Alzheimer’s or Dementia are not eligible mentor candidates for PFE. </a:t>
            </a:r>
          </a:p>
          <a:p>
            <a:pPr marL="285750" indent="-285750">
              <a:buFont typeface="Wingdings" panose="020B0602020104020603" pitchFamily="34" charset="0"/>
              <a:buChar char="v"/>
            </a:pPr>
            <a:r>
              <a:rPr lang="en-US" dirty="0"/>
              <a:t>A</a:t>
            </a:r>
            <a:r>
              <a:rPr lang="en-US" sz="1800" dirty="0"/>
              <a:t> mentor must be able to commit to consistent, weekly visits all year.</a:t>
            </a:r>
          </a:p>
          <a:p>
            <a:pPr marL="285750" indent="-285750">
              <a:buFont typeface="Wingdings" panose="020B0602020104020603" pitchFamily="34" charset="0"/>
              <a:buChar char="v"/>
            </a:pPr>
            <a:r>
              <a:rPr lang="en-US" sz="1800" dirty="0"/>
              <a:t>Students may </a:t>
            </a:r>
            <a:r>
              <a:rPr lang="en-US" sz="1800" b="1" i="1" dirty="0"/>
              <a:t>not</a:t>
            </a:r>
            <a:r>
              <a:rPr lang="en-US" sz="1800" i="1" dirty="0"/>
              <a:t> </a:t>
            </a:r>
            <a:r>
              <a:rPr lang="en-US" sz="1800" dirty="0"/>
              <a:t>be matched with a relative by any degree. </a:t>
            </a:r>
          </a:p>
          <a:p>
            <a:endParaRPr lang="en-US" dirty="0"/>
          </a:p>
        </p:txBody>
      </p:sp>
    </p:spTree>
    <p:extLst>
      <p:ext uri="{BB962C8B-B14F-4D97-AF65-F5344CB8AC3E}">
        <p14:creationId xmlns:p14="http://schemas.microsoft.com/office/powerpoint/2010/main" val="285712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wooden table&#10;&#10;Description generated with high confidence">
            <a:extLst>
              <a:ext uri="{FF2B5EF4-FFF2-40B4-BE49-F238E27FC236}">
                <a16:creationId xmlns:a16="http://schemas.microsoft.com/office/drawing/2014/main" id="{0002DCAF-FC62-4630-9F1B-1DED73C521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71579" y="2324021"/>
            <a:ext cx="3639961" cy="2430652"/>
          </a:xfrm>
          <a:prstGeom prst="ellipse">
            <a:avLst/>
          </a:prstGeom>
          <a:ln>
            <a:noFill/>
          </a:ln>
          <a:effectLst>
            <a:softEdge rad="112500"/>
          </a:effectLst>
        </p:spPr>
      </p:pic>
      <p:sp>
        <p:nvSpPr>
          <p:cNvPr id="2" name="Title 1">
            <a:extLst>
              <a:ext uri="{FF2B5EF4-FFF2-40B4-BE49-F238E27FC236}">
                <a16:creationId xmlns:a16="http://schemas.microsoft.com/office/drawing/2014/main" id="{033D9E78-A5D3-8C48-A607-BC22DA7D2068}"/>
              </a:ext>
            </a:extLst>
          </p:cNvPr>
          <p:cNvSpPr>
            <a:spLocks noGrp="1"/>
          </p:cNvSpPr>
          <p:nvPr>
            <p:ph type="title"/>
          </p:nvPr>
        </p:nvSpPr>
        <p:spPr/>
        <p:txBody>
          <a:bodyPr/>
          <a:lstStyle/>
          <a:p>
            <a:r>
              <a:rPr lang="en-US" dirty="0"/>
              <a:t>Mentor Orientation</a:t>
            </a:r>
            <a:br>
              <a:rPr lang="en-US" dirty="0"/>
            </a:br>
            <a:r>
              <a:rPr lang="en-US" dirty="0"/>
              <a:t>								&amp; Check-ins</a:t>
            </a:r>
          </a:p>
        </p:txBody>
      </p:sp>
      <p:sp>
        <p:nvSpPr>
          <p:cNvPr id="3" name="Content Placeholder 2">
            <a:extLst>
              <a:ext uri="{FF2B5EF4-FFF2-40B4-BE49-F238E27FC236}">
                <a16:creationId xmlns:a16="http://schemas.microsoft.com/office/drawing/2014/main" id="{EAF7E175-CD38-AD46-947A-E8D301C4EE0B}"/>
              </a:ext>
            </a:extLst>
          </p:cNvPr>
          <p:cNvSpPr>
            <a:spLocks noGrp="1"/>
          </p:cNvSpPr>
          <p:nvPr>
            <p:ph idx="1"/>
          </p:nvPr>
        </p:nvSpPr>
        <p:spPr>
          <a:xfrm>
            <a:off x="601611" y="2066794"/>
            <a:ext cx="5673929" cy="4349627"/>
          </a:xfrm>
        </p:spPr>
        <p:txBody>
          <a:bodyPr vert="horz" lIns="45720" tIns="45720" rIns="45720" bIns="45720" rtlCol="0" anchor="t">
            <a:normAutofit/>
          </a:bodyPr>
          <a:lstStyle/>
          <a:p>
            <a:pPr>
              <a:buFont typeface="Wingdings" pitchFamily="2" charset="2"/>
              <a:buChar char="v"/>
            </a:pPr>
            <a:r>
              <a:rPr lang="en-US" dirty="0"/>
              <a:t>All mentors must attend a M</a:t>
            </a:r>
            <a:r>
              <a:rPr lang="en-US" sz="1800" dirty="0"/>
              <a:t>entor </a:t>
            </a:r>
            <a:r>
              <a:rPr lang="en-US" dirty="0"/>
              <a:t>O</a:t>
            </a:r>
            <a:r>
              <a:rPr lang="en-US" sz="1800" dirty="0"/>
              <a:t>rientation at the beginning of the year </a:t>
            </a:r>
            <a:r>
              <a:rPr lang="en-US" sz="1800" b="1" i="1" dirty="0"/>
              <a:t>before</a:t>
            </a:r>
            <a:r>
              <a:rPr lang="en-US" sz="1800" i="1" dirty="0"/>
              <a:t> </a:t>
            </a:r>
            <a:r>
              <a:rPr lang="en-US" sz="1800" dirty="0"/>
              <a:t>students start visiting. </a:t>
            </a:r>
            <a:r>
              <a:rPr lang="en-US" dirty="0"/>
              <a:t>It c</a:t>
            </a:r>
            <a:r>
              <a:rPr lang="en-US" sz="1800" dirty="0"/>
              <a:t>an be in conjunction with PFE 9-12 Student/Parent Orientation. </a:t>
            </a:r>
            <a:r>
              <a:rPr lang="en-US" dirty="0"/>
              <a:t>(PowerPoint available)</a:t>
            </a:r>
          </a:p>
          <a:p>
            <a:pPr>
              <a:buFont typeface="Wingdings" pitchFamily="2" charset="2"/>
              <a:buChar char="v"/>
            </a:pPr>
            <a:endParaRPr lang="en-US" dirty="0"/>
          </a:p>
          <a:p>
            <a:pPr>
              <a:buFont typeface="Wingdings" pitchFamily="2" charset="2"/>
              <a:buChar char="v"/>
            </a:pPr>
            <a:r>
              <a:rPr lang="en-US" sz="1800" dirty="0"/>
              <a:t>Mentor</a:t>
            </a:r>
            <a:r>
              <a:rPr lang="en-US" dirty="0"/>
              <a:t>s must submit their Mentor Survey</a:t>
            </a:r>
            <a:endParaRPr lang="en-US" sz="1800" dirty="0"/>
          </a:p>
          <a:p>
            <a:pPr marL="0" indent="0">
              <a:buNone/>
            </a:pPr>
            <a:endParaRPr lang="en-US" sz="1800" dirty="0"/>
          </a:p>
          <a:p>
            <a:pPr marL="285750" indent="-285750">
              <a:buFont typeface="Wingdings" panose="020B0602020104020603" pitchFamily="34" charset="0"/>
              <a:buChar char="v"/>
            </a:pPr>
            <a:r>
              <a:rPr lang="en-US" sz="1800" dirty="0"/>
              <a:t>Mentor check-ins should happen every month to confirm that student/mentor PFE visits are meeting expectations.</a:t>
            </a:r>
          </a:p>
          <a:p>
            <a:pPr marL="285750" indent="-285750">
              <a:buFont typeface="Wingdings" panose="020B0602020104020603" pitchFamily="34" charset="0"/>
              <a:buChar char="v"/>
            </a:pPr>
            <a:endParaRPr lang="en-US" dirty="0"/>
          </a:p>
          <a:p>
            <a:pPr marL="0" indent="0">
              <a:buNone/>
            </a:pPr>
            <a:endParaRPr lang="en-US" dirty="0"/>
          </a:p>
          <a:p>
            <a:pPr marL="0" indent="0">
              <a:buNone/>
            </a:pPr>
            <a:endParaRPr lang="en-US" sz="1800" dirty="0">
              <a:solidFill>
                <a:schemeClr val="accent1"/>
              </a:solidFill>
            </a:endParaRPr>
          </a:p>
        </p:txBody>
      </p:sp>
    </p:spTree>
    <p:extLst>
      <p:ext uri="{BB962C8B-B14F-4D97-AF65-F5344CB8AC3E}">
        <p14:creationId xmlns:p14="http://schemas.microsoft.com/office/powerpoint/2010/main" val="2003023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a logo&#10;&#10;Description generated with high confidence">
            <a:extLst>
              <a:ext uri="{FF2B5EF4-FFF2-40B4-BE49-F238E27FC236}">
                <a16:creationId xmlns:a16="http://schemas.microsoft.com/office/drawing/2014/main" id="{3ADFDE67-9C2D-46E4-8B2F-14353787022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2346"/>
          <a:stretch/>
        </p:blipFill>
        <p:spPr>
          <a:xfrm>
            <a:off x="7935326" y="10"/>
            <a:ext cx="4639733" cy="6857990"/>
          </a:xfrm>
          <a:prstGeom prst="rect">
            <a:avLst/>
          </a:prstGeom>
        </p:spPr>
      </p:pic>
      <p:sp>
        <p:nvSpPr>
          <p:cNvPr id="2" name="Title 1">
            <a:extLst>
              <a:ext uri="{FF2B5EF4-FFF2-40B4-BE49-F238E27FC236}">
                <a16:creationId xmlns:a16="http://schemas.microsoft.com/office/drawing/2014/main" id="{83F73E96-8985-974C-9727-BF81E632F160}"/>
              </a:ext>
            </a:extLst>
          </p:cNvPr>
          <p:cNvSpPr>
            <a:spLocks noGrp="1"/>
          </p:cNvSpPr>
          <p:nvPr>
            <p:ph type="title"/>
          </p:nvPr>
        </p:nvSpPr>
        <p:spPr>
          <a:xfrm>
            <a:off x="1024128" y="859536"/>
            <a:ext cx="2633472" cy="911785"/>
          </a:xfrm>
        </p:spPr>
        <p:txBody>
          <a:bodyPr>
            <a:normAutofit/>
          </a:bodyPr>
          <a:lstStyle/>
          <a:p>
            <a:r>
              <a:rPr lang="en-US" dirty="0"/>
              <a:t>Safety</a:t>
            </a:r>
          </a:p>
        </p:txBody>
      </p:sp>
      <p:sp>
        <p:nvSpPr>
          <p:cNvPr id="3" name="Content Placeholder 2">
            <a:extLst>
              <a:ext uri="{FF2B5EF4-FFF2-40B4-BE49-F238E27FC236}">
                <a16:creationId xmlns:a16="http://schemas.microsoft.com/office/drawing/2014/main" id="{50BEED88-40F3-C340-9FD8-4A056EBA55D3}"/>
              </a:ext>
            </a:extLst>
          </p:cNvPr>
          <p:cNvSpPr>
            <a:spLocks noGrp="1"/>
          </p:cNvSpPr>
          <p:nvPr>
            <p:ph idx="1"/>
          </p:nvPr>
        </p:nvSpPr>
        <p:spPr>
          <a:xfrm>
            <a:off x="1024128" y="1923005"/>
            <a:ext cx="7462003" cy="3437994"/>
          </a:xfrm>
        </p:spPr>
        <p:txBody>
          <a:bodyPr vert="horz" lIns="45720" tIns="45720" rIns="45720" bIns="45720" rtlCol="0" anchor="t">
            <a:normAutofit/>
          </a:bodyPr>
          <a:lstStyle/>
          <a:p>
            <a:pPr marL="0" indent="0">
              <a:buNone/>
            </a:pPr>
            <a:r>
              <a:rPr lang="en-US" dirty="0">
                <a:ea typeface="+mn-lt"/>
                <a:cs typeface="+mn-lt"/>
              </a:rPr>
              <a:t>In order to keep each student safe while visiting:</a:t>
            </a:r>
          </a:p>
          <a:p>
            <a:pPr marL="285750" indent="-285750">
              <a:buFont typeface="Wingdings,Sans-Serif"/>
              <a:buChar char="v"/>
            </a:pPr>
            <a:r>
              <a:rPr lang="en-US" dirty="0">
                <a:ea typeface="+mn-lt"/>
                <a:cs typeface="+mn-lt"/>
              </a:rPr>
              <a:t>Parents of students in grades 9-12 will decide if their child may visit unsupervised. </a:t>
            </a:r>
          </a:p>
          <a:p>
            <a:pPr marL="285750" indent="-285750">
              <a:buFont typeface="Wingdings,Sans-Serif"/>
              <a:buChar char="v"/>
            </a:pPr>
            <a:r>
              <a:rPr lang="en-US" dirty="0">
                <a:ea typeface="+mn-lt"/>
                <a:cs typeface="+mn-lt"/>
              </a:rPr>
              <a:t>Parents are ultimately responsible for their child’s safety. </a:t>
            </a:r>
          </a:p>
          <a:p>
            <a:pPr marL="285750" indent="-285750">
              <a:buFont typeface="Wingdings,Sans-Serif"/>
              <a:buChar char="v"/>
            </a:pPr>
            <a:r>
              <a:rPr lang="en-US" dirty="0">
                <a:ea typeface="+mn-lt"/>
                <a:cs typeface="+mn-lt"/>
              </a:rPr>
              <a:t>Parents are responsible for visit transportation.</a:t>
            </a:r>
          </a:p>
          <a:p>
            <a:pPr marL="0" indent="0">
              <a:buNone/>
            </a:pPr>
            <a:endParaRPr lang="en-US" dirty="0">
              <a:ea typeface="+mn-lt"/>
              <a:cs typeface="+mn-lt"/>
            </a:endParaRPr>
          </a:p>
          <a:p>
            <a:pPr marL="0" indent="0">
              <a:buNone/>
            </a:pPr>
            <a:r>
              <a:rPr lang="en-US" dirty="0">
                <a:ea typeface="+mn-lt"/>
                <a:cs typeface="+mn-lt"/>
              </a:rPr>
              <a:t>Make sure you are complying with any of your conference’s policies for student safety, including background checks if applicable.</a:t>
            </a:r>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273306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4B54BE3EAD84ABF20D3BB9127B4B8" ma:contentTypeVersion="18" ma:contentTypeDescription="Create a new document." ma:contentTypeScope="" ma:versionID="19f55891f9afd1cbd9f8b5cb2ee35ccb">
  <xsd:schema xmlns:xsd="http://www.w3.org/2001/XMLSchema" xmlns:xs="http://www.w3.org/2001/XMLSchema" xmlns:p="http://schemas.microsoft.com/office/2006/metadata/properties" xmlns:ns1="http://schemas.microsoft.com/sharepoint/v3" xmlns:ns2="f7474c18-0a34-4eb6-b79e-8bbddf8a6318" xmlns:ns3="a59198b6-37f8-401c-b3ab-b6c9c93ca088" targetNamespace="http://schemas.microsoft.com/office/2006/metadata/properties" ma:root="true" ma:fieldsID="f392569b89fdb200abfb001c7c0b50fd" ns1:_="" ns2:_="" ns3:_="">
    <xsd:import namespace="http://schemas.microsoft.com/sharepoint/v3"/>
    <xsd:import namespace="f7474c18-0a34-4eb6-b79e-8bbddf8a6318"/>
    <xsd:import namespace="a59198b6-37f8-401c-b3ab-b6c9c93ca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474c18-0a34-4eb6-b79e-8bbddf8a6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20e3ca6-57c6-4d0c-8320-ecad3a50253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9198b6-37f8-401c-b3ab-b6c9c93ca0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e3f90d-ad19-44a4-8670-305b3fe28ddc}" ma:internalName="TaxCatchAll" ma:showField="CatchAllData" ma:web="a59198b6-37f8-401c-b3ab-b6c9c93ca0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59198b6-37f8-401c-b3ab-b6c9c93ca088">
      <UserInfo>
        <DisplayName>Jackie Downs</DisplayName>
        <AccountId>13</AccountId>
        <AccountType/>
      </UserInfo>
    </SharedWithUsers>
    <lcf76f155ced4ddcb4097134ff3c332f xmlns="f7474c18-0a34-4eb6-b79e-8bbddf8a6318">
      <Terms xmlns="http://schemas.microsoft.com/office/infopath/2007/PartnerControls"/>
    </lcf76f155ced4ddcb4097134ff3c332f>
    <TaxCatchAll xmlns="a59198b6-37f8-401c-b3ab-b6c9c93ca08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E9FA0D-1A03-4198-8721-316C988665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474c18-0a34-4eb6-b79e-8bbddf8a6318"/>
    <ds:schemaRef ds:uri="a59198b6-37f8-401c-b3ab-b6c9c93ca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EF4B2F-008E-4FA7-90F7-B95844D537B6}">
  <ds:schemaRefs>
    <ds:schemaRef ds:uri="http://purl.org/dc/terms/"/>
    <ds:schemaRef ds:uri="f7474c18-0a34-4eb6-b79e-8bbddf8a6318"/>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a59198b6-37f8-401c-b3ab-b6c9c93ca088"/>
    <ds:schemaRef ds:uri="http://schemas.microsoft.com/sharepoint/v3"/>
    <ds:schemaRef ds:uri="http://purl.org/dc/dcmitype/"/>
  </ds:schemaRefs>
</ds:datastoreItem>
</file>

<file path=customXml/itemProps3.xml><?xml version="1.0" encoding="utf-8"?>
<ds:datastoreItem xmlns:ds="http://schemas.openxmlformats.org/officeDocument/2006/customXml" ds:itemID="{3D42D0C1-11FC-43F2-A9D3-0C0D626CD6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TotalTime>
  <Words>1080</Words>
  <Application>Microsoft Macintosh PowerPoint</Application>
  <PresentationFormat>Widescreen</PresentationFormat>
  <Paragraphs>146</Paragraphs>
  <Slides>19</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Congenial</vt:lpstr>
      <vt:lpstr>Trebuchet MS</vt:lpstr>
      <vt:lpstr>Tw Cen MT Condensed</vt:lpstr>
      <vt:lpstr>Wingdings</vt:lpstr>
      <vt:lpstr>Wingdings 3</vt:lpstr>
      <vt:lpstr>Wingdings,Sans-Serif</vt:lpstr>
      <vt:lpstr>Facet</vt:lpstr>
      <vt:lpstr>Coordinator (Grades 9-12)</vt:lpstr>
      <vt:lpstr>PFE Goals</vt:lpstr>
      <vt:lpstr>SFFC Foundation</vt:lpstr>
      <vt:lpstr>Coordinator Job Description</vt:lpstr>
      <vt:lpstr>                      Student Selection </vt:lpstr>
      <vt:lpstr>Student/Parent Orientation</vt:lpstr>
      <vt:lpstr>Student-Mentor Matches</vt:lpstr>
      <vt:lpstr>Mentor Orientation         &amp; Check-ins</vt:lpstr>
      <vt:lpstr>Safety</vt:lpstr>
      <vt:lpstr>Unacceptable Activities</vt:lpstr>
      <vt:lpstr>Reflections</vt:lpstr>
      <vt:lpstr>Coordinator Dashboard</vt:lpstr>
      <vt:lpstr>Reflection List </vt:lpstr>
      <vt:lpstr>Reflection Log</vt:lpstr>
      <vt:lpstr>Fall Term Visits: Aug. 18- Dec. 31  Reflections must be dispositioned by January 6          Scholarships processed:  Jan. 7   Spring Term Visits: Jan. 1- May 17  Reflections must be dispositioned by May 19          Scholarships processed: May 20  </vt:lpstr>
      <vt:lpstr>Scholarship Payments</vt:lpstr>
      <vt:lpstr> Surveys</vt:lpstr>
      <vt:lpstr>PFE Resources sffcfoundation.org/pfe </vt:lpstr>
      <vt:lpstr>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Jackson</dc:creator>
  <cp:lastModifiedBy>Jackie Downs</cp:lastModifiedBy>
  <cp:revision>568</cp:revision>
  <cp:lastPrinted>2020-03-11T15:41:52Z</cp:lastPrinted>
  <dcterms:created xsi:type="dcterms:W3CDTF">2020-03-10T15:37:44Z</dcterms:created>
  <dcterms:modified xsi:type="dcterms:W3CDTF">2024-06-27T13:52:25Z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0x0101007054B54BE3EAD84ABF20D3BB9127B4B8</vt:lpwstr>
  </property>
  <property fmtid="{D5CDD505-2E9C-101B-9397-08002B2CF9AE}" pid="3" name="MSIP_Label_9c700311-1b20-487f-9129-30717d50ca8e_Enabled">
    <vt:lpwstr>True</vt:lpwstr>
  </property>
  <property fmtid="{D5CDD505-2E9C-101B-9397-08002B2CF9AE}" pid="4" name="MSIP_Label_9c700311-1b20-487f-9129-30717d50ca8e_SiteId">
    <vt:lpwstr>76e3921f-489b-4b7e-9547-9ea297add9b5</vt:lpwstr>
  </property>
  <property fmtid="{D5CDD505-2E9C-101B-9397-08002B2CF9AE}" pid="5" name="MSIP_Label_9c700311-1b20-487f-9129-30717d50ca8e_Owner">
    <vt:lpwstr>rebecca.lawrence@willistowerswatson.com</vt:lpwstr>
  </property>
  <property fmtid="{D5CDD505-2E9C-101B-9397-08002B2CF9AE}" pid="6" name="MSIP_Label_9c700311-1b20-487f-9129-30717d50ca8e_SetDate">
    <vt:lpwstr>2020-05-06T23:46:44.0209250Z</vt:lpwstr>
  </property>
  <property fmtid="{D5CDD505-2E9C-101B-9397-08002B2CF9AE}" pid="7" name="MSIP_Label_9c700311-1b20-487f-9129-30717d50ca8e_Name">
    <vt:lpwstr>Confidential</vt:lpwstr>
  </property>
  <property fmtid="{D5CDD505-2E9C-101B-9397-08002B2CF9AE}" pid="8" name="MSIP_Label_9c700311-1b20-487f-9129-30717d50ca8e_Application">
    <vt:lpwstr>Microsoft Azure Information Protection</vt:lpwstr>
  </property>
  <property fmtid="{D5CDD505-2E9C-101B-9397-08002B2CF9AE}" pid="9" name="MSIP_Label_9c700311-1b20-487f-9129-30717d50ca8e_ActionId">
    <vt:lpwstr>29b468ef-6d00-400f-bad8-75dbee1113da</vt:lpwstr>
  </property>
  <property fmtid="{D5CDD505-2E9C-101B-9397-08002B2CF9AE}" pid="10" name="MSIP_Label_9c700311-1b20-487f-9129-30717d50ca8e_Extended_MSFT_Method">
    <vt:lpwstr>Automatic</vt:lpwstr>
  </property>
  <property fmtid="{D5CDD505-2E9C-101B-9397-08002B2CF9AE}" pid="11" name="MSIP_Label_d347b247-e90e-43a3-9d7b-004f14ae6873_Enabled">
    <vt:lpwstr>True</vt:lpwstr>
  </property>
  <property fmtid="{D5CDD505-2E9C-101B-9397-08002B2CF9AE}" pid="12" name="MSIP_Label_d347b247-e90e-43a3-9d7b-004f14ae6873_SiteId">
    <vt:lpwstr>76e3921f-489b-4b7e-9547-9ea297add9b5</vt:lpwstr>
  </property>
  <property fmtid="{D5CDD505-2E9C-101B-9397-08002B2CF9AE}" pid="13" name="MSIP_Label_d347b247-e90e-43a3-9d7b-004f14ae6873_Owner">
    <vt:lpwstr>rebecca.lawrence@willistowerswatson.com</vt:lpwstr>
  </property>
  <property fmtid="{D5CDD505-2E9C-101B-9397-08002B2CF9AE}" pid="14" name="MSIP_Label_d347b247-e90e-43a3-9d7b-004f14ae6873_SetDate">
    <vt:lpwstr>2020-05-06T23:46:44.0209250Z</vt:lpwstr>
  </property>
  <property fmtid="{D5CDD505-2E9C-101B-9397-08002B2CF9AE}" pid="15" name="MSIP_Label_d347b247-e90e-43a3-9d7b-004f14ae6873_Name">
    <vt:lpwstr>Anyone (No Protection)</vt:lpwstr>
  </property>
  <property fmtid="{D5CDD505-2E9C-101B-9397-08002B2CF9AE}" pid="16" name="MSIP_Label_d347b247-e90e-43a3-9d7b-004f14ae6873_Application">
    <vt:lpwstr>Microsoft Azure Information Protection</vt:lpwstr>
  </property>
  <property fmtid="{D5CDD505-2E9C-101B-9397-08002B2CF9AE}" pid="17" name="MSIP_Label_d347b247-e90e-43a3-9d7b-004f14ae6873_ActionId">
    <vt:lpwstr>29b468ef-6d00-400f-bad8-75dbee1113da</vt:lpwstr>
  </property>
  <property fmtid="{D5CDD505-2E9C-101B-9397-08002B2CF9AE}" pid="18" name="MSIP_Label_d347b247-e90e-43a3-9d7b-004f14ae6873_Parent">
    <vt:lpwstr>9c700311-1b20-487f-9129-30717d50ca8e</vt:lpwstr>
  </property>
  <property fmtid="{D5CDD505-2E9C-101B-9397-08002B2CF9AE}" pid="19" name="MSIP_Label_d347b247-e90e-43a3-9d7b-004f14ae6873_Extended_MSFT_Method">
    <vt:lpwstr>Automatic</vt:lpwstr>
  </property>
  <property fmtid="{D5CDD505-2E9C-101B-9397-08002B2CF9AE}" pid="20" name="Sensitivity">
    <vt:lpwstr>Confidential Anyone (No Protection)</vt:lpwstr>
  </property>
  <property fmtid="{D5CDD505-2E9C-101B-9397-08002B2CF9AE}" pid="21" name="MediaServiceImageTags">
    <vt:lpwstr/>
  </property>
</Properties>
</file>